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FCC8EB34-8499-4B61-9B9A-200628987CCA}" type="datetimeFigureOut">
              <a:rPr lang="en-US" smtClean="0"/>
              <a:t>12/5/2012</a:t>
            </a:fld>
            <a:endParaRPr lang="en-US"/>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4962C259-8856-4D0C-B903-0DDF4D8D5205}"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10B2C01-B9A2-437A-BA0A-A52CBE641FF6}" type="datetimeFigureOut">
              <a:rPr lang="en-US" smtClean="0"/>
              <a:t>12/5/2012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2D7E7B0-A3B8-4B2C-8662-DEB946867AEF}"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0B2C01-B9A2-437A-BA0A-A52CBE641FF6}" type="datetimeFigureOut">
              <a:rPr lang="en-US" smtClean="0"/>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7E7B0-A3B8-4B2C-8662-DEB946867AE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0B2C01-B9A2-437A-BA0A-A52CBE641FF6}" type="datetimeFigureOut">
              <a:rPr lang="en-US" smtClean="0"/>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7E7B0-A3B8-4B2C-8662-DEB946867AE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0B2C01-B9A2-437A-BA0A-A52CBE641FF6}" type="datetimeFigureOut">
              <a:rPr lang="en-US" smtClean="0"/>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7E7B0-A3B8-4B2C-8662-DEB946867AEF}"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0B2C01-B9A2-437A-BA0A-A52CBE641FF6}" type="datetimeFigureOut">
              <a:rPr lang="en-US" smtClean="0"/>
              <a:t>12/5/2012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2D7E7B0-A3B8-4B2C-8662-DEB946867AE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0B2C01-B9A2-437A-BA0A-A52CBE641FF6}" type="datetimeFigureOut">
              <a:rPr lang="en-US" smtClean="0"/>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7E7B0-A3B8-4B2C-8662-DEB946867AEF}"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0B2C01-B9A2-437A-BA0A-A52CBE641FF6}" type="datetimeFigureOut">
              <a:rPr lang="en-US" smtClean="0"/>
              <a:t>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D7E7B0-A3B8-4B2C-8662-DEB946867AEF}"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0B2C01-B9A2-437A-BA0A-A52CBE641FF6}" type="datetimeFigureOut">
              <a:rPr lang="en-US" smtClean="0"/>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D7E7B0-A3B8-4B2C-8662-DEB946867AE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B2C01-B9A2-437A-BA0A-A52CBE641FF6}" type="datetimeFigureOut">
              <a:rPr lang="en-US" smtClean="0"/>
              <a:t>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D7E7B0-A3B8-4B2C-8662-DEB946867AE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0B2C01-B9A2-437A-BA0A-A52CBE641FF6}" type="datetimeFigureOut">
              <a:rPr lang="en-US" smtClean="0"/>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7E7B0-A3B8-4B2C-8662-DEB946867AEF}"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0B2C01-B9A2-437A-BA0A-A52CBE641FF6}" type="datetimeFigureOut">
              <a:rPr lang="en-US" smtClean="0"/>
              <a:t>12/5/2012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2D7E7B0-A3B8-4B2C-8662-DEB946867AEF}"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10B2C01-B9A2-437A-BA0A-A52CBE641FF6}" type="datetimeFigureOut">
              <a:rPr lang="en-US" smtClean="0"/>
              <a:t>12/5/2012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D7E7B0-A3B8-4B2C-8662-DEB946867AE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subTitle" idx="1"/>
          </p:nvPr>
        </p:nvSpPr>
        <p:spPr>
          <a:noFill/>
          <a:ln/>
        </p:spPr>
        <p:txBody>
          <a:bodyPr>
            <a:normAutofit/>
          </a:bodyPr>
          <a:lstStyle/>
          <a:p>
            <a:r>
              <a:rPr lang="en-US" dirty="0"/>
              <a:t> </a:t>
            </a:r>
          </a:p>
        </p:txBody>
      </p:sp>
      <p:sp>
        <p:nvSpPr>
          <p:cNvPr id="5" name="Rectangle 6"/>
          <p:cNvSpPr>
            <a:spLocks noGrp="1" noChangeArrowheads="1"/>
          </p:cNvSpPr>
          <p:nvPr>
            <p:ph type="ftr" sz="quarter" idx="11"/>
          </p:nvPr>
        </p:nvSpPr>
        <p:spPr/>
        <p:txBody>
          <a:bodyPr/>
          <a:lstStyle/>
          <a:p>
            <a:r>
              <a:rPr lang="en-US"/>
              <a:t>D3 PJJ PENS-ITS</a:t>
            </a:r>
          </a:p>
        </p:txBody>
      </p:sp>
      <p:sp>
        <p:nvSpPr>
          <p:cNvPr id="2050" name="Rectangle 2"/>
          <p:cNvSpPr>
            <a:spLocks noGrp="1" noChangeArrowheads="1"/>
          </p:cNvSpPr>
          <p:nvPr>
            <p:ph type="ctrTitle"/>
          </p:nvPr>
        </p:nvSpPr>
        <p:spPr/>
        <p:txBody>
          <a:bodyPr/>
          <a:lstStyle/>
          <a:p>
            <a:r>
              <a:rPr lang="en-US" dirty="0" err="1" smtClean="0">
                <a:solidFill>
                  <a:srgbClr val="0000CC"/>
                </a:solidFill>
              </a:rPr>
              <a:t>Teori</a:t>
            </a:r>
            <a:r>
              <a:rPr lang="en-US" dirty="0" smtClean="0">
                <a:solidFill>
                  <a:srgbClr val="0000CC"/>
                </a:solidFill>
              </a:rPr>
              <a:t> </a:t>
            </a:r>
            <a:r>
              <a:rPr lang="en-US" dirty="0" err="1">
                <a:solidFill>
                  <a:srgbClr val="0000CC"/>
                </a:solidFill>
              </a:rPr>
              <a:t>Dasar</a:t>
            </a:r>
            <a:r>
              <a:rPr lang="en-US" dirty="0">
                <a:solidFill>
                  <a:srgbClr val="0000CC"/>
                </a:solidFill>
              </a:rPr>
              <a:t> Counting</a:t>
            </a:r>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a:t>Latihan Soal</a:t>
            </a:r>
          </a:p>
        </p:txBody>
      </p:sp>
      <p:sp>
        <p:nvSpPr>
          <p:cNvPr id="5" name="Footer Placeholder 4"/>
          <p:cNvSpPr>
            <a:spLocks noGrp="1"/>
          </p:cNvSpPr>
          <p:nvPr>
            <p:ph type="ftr" sz="quarter" idx="11"/>
          </p:nvPr>
        </p:nvSpPr>
        <p:spPr/>
        <p:txBody>
          <a:bodyPr/>
          <a:lstStyle/>
          <a:p>
            <a:r>
              <a:rPr lang="en-US"/>
              <a:t>D3 PJJ PENS-ITS</a:t>
            </a:r>
          </a:p>
        </p:txBody>
      </p:sp>
      <p:sp>
        <p:nvSpPr>
          <p:cNvPr id="20483" name="Rectangle 3"/>
          <p:cNvSpPr>
            <a:spLocks noGrp="1" noChangeArrowheads="1"/>
          </p:cNvSpPr>
          <p:nvPr>
            <p:ph sz="quarter" idx="1"/>
          </p:nvPr>
        </p:nvSpPr>
        <p:spPr/>
        <p:txBody>
          <a:bodyPr>
            <a:normAutofit/>
          </a:bodyPr>
          <a:lstStyle/>
          <a:p>
            <a:pPr marL="442913" indent="-442913">
              <a:lnSpc>
                <a:spcPct val="80000"/>
              </a:lnSpc>
              <a:buFontTx/>
              <a:buAutoNum type="arabicPeriod" startAt="5"/>
            </a:pPr>
            <a:r>
              <a:rPr lang="it-IT" sz="2400"/>
              <a:t>Perpustakaan memiliki 6 buah buku berbahasa Inggris, 8 buah buku berbahasa Perancis dan 10 buah buku berbahasa Jerman. Masing-masing buku berbeda judulnya. Berapa jumlah cara memilih (a) 3 buah buku, masing-masing dengan 3 bahasa berbeda, dan (b) 1 buah buku (sembarang bahasa).</a:t>
            </a:r>
          </a:p>
          <a:p>
            <a:pPr marL="442913" indent="-442913">
              <a:lnSpc>
                <a:spcPct val="80000"/>
              </a:lnSpc>
              <a:buFontTx/>
              <a:buAutoNum type="arabicPeriod" startAt="5"/>
            </a:pPr>
            <a:r>
              <a:rPr lang="it-IT" sz="2400"/>
              <a:t>Huruf ABCDE akan digunakan untuk membuat kata dengan panjang 3 karakter. </a:t>
            </a:r>
            <a:r>
              <a:rPr lang="en-US" sz="2400"/>
              <a:t>Untuk itu jawablah berapa kata yang dapat terbentuk jika :	</a:t>
            </a:r>
            <a:endParaRPr lang="sv-SE" sz="2400"/>
          </a:p>
          <a:p>
            <a:pPr marL="1341438" lvl="1" indent="-533400">
              <a:lnSpc>
                <a:spcPct val="80000"/>
              </a:lnSpc>
            </a:pPr>
            <a:r>
              <a:rPr lang="sv-SE" sz="1800"/>
              <a:t>Dalam kata diperbolehkan ada pengulangan huruf.</a:t>
            </a:r>
          </a:p>
          <a:p>
            <a:pPr marL="1341438" lvl="1" indent="-533400">
              <a:lnSpc>
                <a:spcPct val="80000"/>
              </a:lnSpc>
            </a:pPr>
            <a:r>
              <a:rPr lang="sv-SE" sz="1800"/>
              <a:t>Dalam kata tidak diperbolehkan adanya pengulangan huruf.</a:t>
            </a:r>
          </a:p>
          <a:p>
            <a:pPr marL="1341438" lvl="1" indent="-533400">
              <a:lnSpc>
                <a:spcPct val="80000"/>
              </a:lnSpc>
            </a:pPr>
            <a:r>
              <a:rPr lang="sv-SE" sz="1800"/>
              <a:t>Kata dimulai dari huruf A dan diperbolehkan adanya pengulangan.</a:t>
            </a:r>
          </a:p>
          <a:p>
            <a:pPr marL="1341438" lvl="1" indent="-533400">
              <a:lnSpc>
                <a:spcPct val="80000"/>
              </a:lnSpc>
            </a:pPr>
            <a:r>
              <a:rPr lang="sv-SE" sz="1800"/>
              <a:t>Kata dimulai dari huruf A dan tidak diperbolehkan adanya pengulangan.</a:t>
            </a:r>
          </a:p>
          <a:p>
            <a:pPr marL="1341438" lvl="1" indent="-533400">
              <a:lnSpc>
                <a:spcPct val="80000"/>
              </a:lnSpc>
            </a:pPr>
            <a:r>
              <a:rPr lang="sv-SE" sz="1800"/>
              <a:t>Kata tidak mengandung huruf A dan diperbolehkan adanya pengulangan.</a:t>
            </a:r>
          </a:p>
          <a:p>
            <a:pPr marL="1341438" lvl="1" indent="-533400">
              <a:lnSpc>
                <a:spcPct val="80000"/>
              </a:lnSpc>
            </a:pPr>
            <a:r>
              <a:rPr lang="sv-SE" sz="1800"/>
              <a:t>Kata tidak mengandung huruf A dan tidak diperbolehkan adanya pengulangan.</a:t>
            </a:r>
            <a:endParaRPr lang="it-IT"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4000"/>
              <a:t>Latihan Soal</a:t>
            </a:r>
          </a:p>
        </p:txBody>
      </p:sp>
      <p:sp>
        <p:nvSpPr>
          <p:cNvPr id="5" name="Footer Placeholder 4"/>
          <p:cNvSpPr>
            <a:spLocks noGrp="1"/>
          </p:cNvSpPr>
          <p:nvPr>
            <p:ph type="ftr" sz="quarter" idx="11"/>
          </p:nvPr>
        </p:nvSpPr>
        <p:spPr/>
        <p:txBody>
          <a:bodyPr/>
          <a:lstStyle/>
          <a:p>
            <a:r>
              <a:rPr lang="en-US"/>
              <a:t>D3 PJJ PENS-ITS</a:t>
            </a:r>
          </a:p>
        </p:txBody>
      </p:sp>
      <p:sp>
        <p:nvSpPr>
          <p:cNvPr id="21507" name="Rectangle 3"/>
          <p:cNvSpPr>
            <a:spLocks noGrp="1" noChangeArrowheads="1"/>
          </p:cNvSpPr>
          <p:nvPr>
            <p:ph sz="quarter" idx="1"/>
          </p:nvPr>
        </p:nvSpPr>
        <p:spPr>
          <a:xfrm>
            <a:off x="304800" y="1341438"/>
            <a:ext cx="8534400" cy="4751387"/>
          </a:xfrm>
        </p:spPr>
        <p:txBody>
          <a:bodyPr/>
          <a:lstStyle/>
          <a:p>
            <a:pPr marL="442913" indent="-442913">
              <a:lnSpc>
                <a:spcPct val="80000"/>
              </a:lnSpc>
              <a:buFontTx/>
              <a:buAutoNum type="arabicPeriod" startAt="7"/>
            </a:pPr>
            <a:r>
              <a:rPr lang="sv-SE" sz="1600"/>
              <a:t>Berapa nilai k sesudah pseudocode berikut dijalankan</a:t>
            </a:r>
            <a:endParaRPr lang="en-US" sz="1600"/>
          </a:p>
          <a:p>
            <a:pPr marL="800100" lvl="1" indent="-177800">
              <a:lnSpc>
                <a:spcPct val="80000"/>
              </a:lnSpc>
              <a:buFontTx/>
              <a:buNone/>
            </a:pPr>
            <a:r>
              <a:rPr lang="en-US" sz="1400">
                <a:latin typeface="Courier New" pitchFamily="49" charset="0"/>
              </a:rPr>
              <a:t>k </a:t>
            </a:r>
            <a:r>
              <a:rPr lang="sv-SE" sz="1400">
                <a:latin typeface="Courier New" pitchFamily="49" charset="0"/>
                <a:sym typeface="Symbol" pitchFamily="18" charset="2"/>
              </a:rPr>
              <a:t></a:t>
            </a:r>
            <a:r>
              <a:rPr lang="en-US" sz="1400">
                <a:latin typeface="Courier New" pitchFamily="49" charset="0"/>
              </a:rPr>
              <a:t> 0</a:t>
            </a:r>
          </a:p>
          <a:p>
            <a:pPr marL="800100" lvl="1" indent="-177800">
              <a:lnSpc>
                <a:spcPct val="80000"/>
              </a:lnSpc>
              <a:buFontTx/>
              <a:buNone/>
            </a:pPr>
            <a:r>
              <a:rPr lang="en-US" sz="1400">
                <a:latin typeface="Courier New" pitchFamily="49" charset="0"/>
              </a:rPr>
              <a:t>for p1 </a:t>
            </a:r>
            <a:r>
              <a:rPr lang="sv-SE" sz="1400">
                <a:latin typeface="Courier New" pitchFamily="49" charset="0"/>
                <a:sym typeface="Symbol" pitchFamily="18" charset="2"/>
              </a:rPr>
              <a:t></a:t>
            </a:r>
            <a:r>
              <a:rPr lang="en-US" sz="1400">
                <a:latin typeface="Courier New" pitchFamily="49" charset="0"/>
              </a:rPr>
              <a:t> 1 to n1 do</a:t>
            </a:r>
          </a:p>
          <a:p>
            <a:pPr marL="800100" lvl="1" indent="-177800">
              <a:lnSpc>
                <a:spcPct val="80000"/>
              </a:lnSpc>
              <a:buFontTx/>
              <a:buNone/>
            </a:pPr>
            <a:r>
              <a:rPr lang="en-US" sz="1400">
                <a:latin typeface="Courier New" pitchFamily="49" charset="0"/>
              </a:rPr>
              <a:t>	k </a:t>
            </a:r>
            <a:r>
              <a:rPr lang="sv-SE" sz="1400">
                <a:latin typeface="Courier New" pitchFamily="49" charset="0"/>
                <a:sym typeface="Symbol" pitchFamily="18" charset="2"/>
              </a:rPr>
              <a:t></a:t>
            </a:r>
            <a:r>
              <a:rPr lang="en-US" sz="1400">
                <a:latin typeface="Courier New" pitchFamily="49" charset="0"/>
              </a:rPr>
              <a:t> k + 1</a:t>
            </a:r>
          </a:p>
          <a:p>
            <a:pPr marL="800100" lvl="1" indent="-177800">
              <a:lnSpc>
                <a:spcPct val="80000"/>
              </a:lnSpc>
              <a:buFontTx/>
              <a:buNone/>
            </a:pPr>
            <a:r>
              <a:rPr lang="en-US" sz="1400">
                <a:latin typeface="Courier New" pitchFamily="49" charset="0"/>
              </a:rPr>
              <a:t>for p2 </a:t>
            </a:r>
            <a:r>
              <a:rPr lang="sv-SE" sz="1400">
                <a:latin typeface="Courier New" pitchFamily="49" charset="0"/>
                <a:sym typeface="Symbol" pitchFamily="18" charset="2"/>
              </a:rPr>
              <a:t></a:t>
            </a:r>
            <a:r>
              <a:rPr lang="en-US" sz="1400">
                <a:latin typeface="Courier New" pitchFamily="49" charset="0"/>
              </a:rPr>
              <a:t> 1 to n2 do</a:t>
            </a:r>
          </a:p>
          <a:p>
            <a:pPr marL="800100" lvl="1" indent="-177800">
              <a:lnSpc>
                <a:spcPct val="80000"/>
              </a:lnSpc>
              <a:buFontTx/>
              <a:buNone/>
            </a:pPr>
            <a:r>
              <a:rPr lang="en-US" sz="1400">
                <a:latin typeface="Courier New" pitchFamily="49" charset="0"/>
              </a:rPr>
              <a:t>	k </a:t>
            </a:r>
            <a:r>
              <a:rPr lang="sv-SE" sz="1400">
                <a:latin typeface="Courier New" pitchFamily="49" charset="0"/>
                <a:sym typeface="Symbol" pitchFamily="18" charset="2"/>
              </a:rPr>
              <a:t></a:t>
            </a:r>
            <a:r>
              <a:rPr lang="en-US" sz="1400">
                <a:latin typeface="Courier New" pitchFamily="49" charset="0"/>
              </a:rPr>
              <a:t> k + 1</a:t>
            </a:r>
            <a:endParaRPr lang="pl-PL" sz="1400">
              <a:latin typeface="Courier New" pitchFamily="49" charset="0"/>
            </a:endParaRPr>
          </a:p>
          <a:p>
            <a:pPr marL="800100" lvl="1" indent="-177800">
              <a:lnSpc>
                <a:spcPct val="80000"/>
              </a:lnSpc>
              <a:buFontTx/>
              <a:buNone/>
            </a:pPr>
            <a:r>
              <a:rPr lang="pl-PL" sz="1400">
                <a:latin typeface="Courier New" pitchFamily="49" charset="0"/>
              </a:rPr>
              <a:t>.</a:t>
            </a:r>
          </a:p>
          <a:p>
            <a:pPr marL="800100" lvl="1" indent="-177800">
              <a:lnSpc>
                <a:spcPct val="80000"/>
              </a:lnSpc>
              <a:buFontTx/>
              <a:buNone/>
            </a:pPr>
            <a:r>
              <a:rPr lang="pl-PL" sz="1400">
                <a:latin typeface="Courier New" pitchFamily="49" charset="0"/>
              </a:rPr>
              <a:t>.</a:t>
            </a:r>
          </a:p>
          <a:p>
            <a:pPr marL="800100" lvl="1" indent="-177800">
              <a:lnSpc>
                <a:spcPct val="80000"/>
              </a:lnSpc>
              <a:buFontTx/>
              <a:buNone/>
            </a:pPr>
            <a:r>
              <a:rPr lang="pl-PL" sz="1400">
                <a:latin typeface="Courier New" pitchFamily="49" charset="0"/>
              </a:rPr>
              <a:t>.</a:t>
            </a:r>
          </a:p>
          <a:p>
            <a:pPr marL="800100" lvl="1" indent="-177800">
              <a:lnSpc>
                <a:spcPct val="80000"/>
              </a:lnSpc>
              <a:buFontTx/>
              <a:buNone/>
            </a:pPr>
            <a:r>
              <a:rPr lang="pl-PL" sz="1400">
                <a:latin typeface="Courier New" pitchFamily="49" charset="0"/>
              </a:rPr>
              <a:t>for pm </a:t>
            </a:r>
            <a:r>
              <a:rPr lang="sv-SE" sz="1400">
                <a:latin typeface="Courier New" pitchFamily="49" charset="0"/>
                <a:sym typeface="Symbol" pitchFamily="18" charset="2"/>
              </a:rPr>
              <a:t></a:t>
            </a:r>
            <a:r>
              <a:rPr lang="pl-PL" sz="1400">
                <a:latin typeface="Courier New" pitchFamily="49" charset="0"/>
              </a:rPr>
              <a:t> 1 to nm do</a:t>
            </a:r>
          </a:p>
          <a:p>
            <a:pPr marL="800100" lvl="1" indent="-177800">
              <a:lnSpc>
                <a:spcPct val="80000"/>
              </a:lnSpc>
              <a:buFontTx/>
              <a:buNone/>
            </a:pPr>
            <a:r>
              <a:rPr lang="pl-PL" sz="1400">
                <a:latin typeface="Courier New" pitchFamily="49" charset="0"/>
              </a:rPr>
              <a:t>	k </a:t>
            </a:r>
            <a:r>
              <a:rPr lang="sv-SE" sz="1400">
                <a:latin typeface="Courier New" pitchFamily="49" charset="0"/>
                <a:sym typeface="Symbol" pitchFamily="18" charset="2"/>
              </a:rPr>
              <a:t></a:t>
            </a:r>
            <a:r>
              <a:rPr lang="pl-PL" sz="1400">
                <a:latin typeface="Courier New" pitchFamily="49" charset="0"/>
              </a:rPr>
              <a:t> k + 1</a:t>
            </a:r>
          </a:p>
          <a:p>
            <a:pPr marL="442913" indent="-442913">
              <a:lnSpc>
                <a:spcPct val="80000"/>
              </a:lnSpc>
              <a:buFontTx/>
              <a:buAutoNum type="arabicPeriod" startAt="8"/>
            </a:pPr>
            <a:r>
              <a:rPr lang="pl-PL" sz="1600"/>
              <a:t>Berapa nilai k sesudah pseudocode berikut dijalankan</a:t>
            </a:r>
            <a:endParaRPr lang="en-US" sz="1600"/>
          </a:p>
          <a:p>
            <a:pPr marL="800100" lvl="1" indent="-177800">
              <a:lnSpc>
                <a:spcPct val="80000"/>
              </a:lnSpc>
              <a:buFontTx/>
              <a:buNone/>
            </a:pPr>
            <a:r>
              <a:rPr lang="en-US" sz="1400">
                <a:latin typeface="Courier New" pitchFamily="49" charset="0"/>
              </a:rPr>
              <a:t>k </a:t>
            </a:r>
            <a:r>
              <a:rPr lang="sv-SE" sz="1400">
                <a:latin typeface="Courier New" pitchFamily="49" charset="0"/>
                <a:sym typeface="Symbol" pitchFamily="18" charset="2"/>
              </a:rPr>
              <a:t></a:t>
            </a:r>
            <a:r>
              <a:rPr lang="en-US" sz="1400">
                <a:latin typeface="Courier New" pitchFamily="49" charset="0"/>
              </a:rPr>
              <a:t> 0</a:t>
            </a:r>
          </a:p>
          <a:p>
            <a:pPr marL="800100" lvl="1" indent="-177800">
              <a:lnSpc>
                <a:spcPct val="80000"/>
              </a:lnSpc>
              <a:buFontTx/>
              <a:buNone/>
            </a:pPr>
            <a:r>
              <a:rPr lang="en-US" sz="1400">
                <a:latin typeface="Courier New" pitchFamily="49" charset="0"/>
              </a:rPr>
              <a:t>for p1 </a:t>
            </a:r>
            <a:r>
              <a:rPr lang="sv-SE" sz="1400">
                <a:latin typeface="Courier New" pitchFamily="49" charset="0"/>
                <a:sym typeface="Symbol" pitchFamily="18" charset="2"/>
              </a:rPr>
              <a:t></a:t>
            </a:r>
            <a:r>
              <a:rPr lang="en-US" sz="1400">
                <a:latin typeface="Courier New" pitchFamily="49" charset="0"/>
              </a:rPr>
              <a:t> 1 to n1 do</a:t>
            </a:r>
          </a:p>
          <a:p>
            <a:pPr marL="800100" lvl="1" indent="-177800">
              <a:lnSpc>
                <a:spcPct val="80000"/>
              </a:lnSpc>
              <a:buFontTx/>
              <a:buNone/>
            </a:pPr>
            <a:r>
              <a:rPr lang="en-US" sz="1400">
                <a:latin typeface="Courier New" pitchFamily="49" charset="0"/>
              </a:rPr>
              <a:t>	for p2 </a:t>
            </a:r>
            <a:r>
              <a:rPr lang="sv-SE" sz="1400">
                <a:latin typeface="Courier New" pitchFamily="49" charset="0"/>
                <a:sym typeface="Symbol" pitchFamily="18" charset="2"/>
              </a:rPr>
              <a:t></a:t>
            </a:r>
            <a:r>
              <a:rPr lang="en-US" sz="1400">
                <a:latin typeface="Courier New" pitchFamily="49" charset="0"/>
              </a:rPr>
              <a:t> 1 to n2 do</a:t>
            </a:r>
          </a:p>
          <a:p>
            <a:pPr marL="800100" lvl="1" indent="-177800">
              <a:lnSpc>
                <a:spcPct val="80000"/>
              </a:lnSpc>
              <a:buFontTx/>
              <a:buNone/>
            </a:pPr>
            <a:r>
              <a:rPr lang="en-US" sz="1400">
                <a:latin typeface="Courier New" pitchFamily="49" charset="0"/>
              </a:rPr>
              <a:t>.</a:t>
            </a:r>
          </a:p>
          <a:p>
            <a:pPr marL="800100" lvl="1" indent="-177800">
              <a:lnSpc>
                <a:spcPct val="80000"/>
              </a:lnSpc>
              <a:buFontTx/>
              <a:buNone/>
            </a:pPr>
            <a:r>
              <a:rPr lang="en-US" sz="1400">
                <a:latin typeface="Courier New" pitchFamily="49" charset="0"/>
              </a:rPr>
              <a:t>.</a:t>
            </a:r>
          </a:p>
          <a:p>
            <a:pPr marL="800100" lvl="1" indent="-177800">
              <a:lnSpc>
                <a:spcPct val="80000"/>
              </a:lnSpc>
              <a:buFontTx/>
              <a:buNone/>
            </a:pPr>
            <a:r>
              <a:rPr lang="en-US" sz="1400">
                <a:latin typeface="Courier New" pitchFamily="49" charset="0"/>
              </a:rPr>
              <a:t>.</a:t>
            </a:r>
            <a:endParaRPr lang="pl-PL" sz="1400">
              <a:latin typeface="Courier New" pitchFamily="49" charset="0"/>
            </a:endParaRPr>
          </a:p>
          <a:p>
            <a:pPr marL="800100" lvl="1" indent="-177800">
              <a:lnSpc>
                <a:spcPct val="80000"/>
              </a:lnSpc>
              <a:buFontTx/>
              <a:buNone/>
            </a:pPr>
            <a:r>
              <a:rPr lang="pl-PL" sz="1400">
                <a:latin typeface="Courier New" pitchFamily="49" charset="0"/>
              </a:rPr>
              <a:t>for pm </a:t>
            </a:r>
            <a:r>
              <a:rPr lang="sv-SE" sz="1400">
                <a:latin typeface="Courier New" pitchFamily="49" charset="0"/>
                <a:sym typeface="Symbol" pitchFamily="18" charset="2"/>
              </a:rPr>
              <a:t></a:t>
            </a:r>
            <a:r>
              <a:rPr lang="pl-PL" sz="1400">
                <a:latin typeface="Courier New" pitchFamily="49" charset="0"/>
              </a:rPr>
              <a:t> 1 to nm do</a:t>
            </a:r>
          </a:p>
          <a:p>
            <a:pPr marL="800100" lvl="1" indent="-177800">
              <a:lnSpc>
                <a:spcPct val="80000"/>
              </a:lnSpc>
              <a:buFontTx/>
              <a:buNone/>
            </a:pPr>
            <a:r>
              <a:rPr lang="pl-PL" sz="1400">
                <a:latin typeface="Courier New" pitchFamily="49" charset="0"/>
              </a:rPr>
              <a:t>			k </a:t>
            </a:r>
            <a:r>
              <a:rPr lang="sv-SE" sz="1400">
                <a:latin typeface="Courier New" pitchFamily="49" charset="0"/>
                <a:sym typeface="Symbol" pitchFamily="18" charset="2"/>
              </a:rPr>
              <a:t></a:t>
            </a:r>
            <a:r>
              <a:rPr lang="pl-PL" sz="1400">
                <a:latin typeface="Courier New" pitchFamily="49" charset="0"/>
              </a:rPr>
              <a:t> k + 1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4000"/>
              <a:t>Latihan Soal</a:t>
            </a:r>
          </a:p>
        </p:txBody>
      </p:sp>
      <p:sp>
        <p:nvSpPr>
          <p:cNvPr id="5" name="Footer Placeholder 4"/>
          <p:cNvSpPr>
            <a:spLocks noGrp="1"/>
          </p:cNvSpPr>
          <p:nvPr>
            <p:ph type="ftr" sz="quarter" idx="11"/>
          </p:nvPr>
        </p:nvSpPr>
        <p:spPr/>
        <p:txBody>
          <a:bodyPr/>
          <a:lstStyle/>
          <a:p>
            <a:r>
              <a:rPr lang="en-US"/>
              <a:t>D3 PJJ PENS-ITS</a:t>
            </a:r>
          </a:p>
        </p:txBody>
      </p:sp>
      <p:sp>
        <p:nvSpPr>
          <p:cNvPr id="22531" name="Rectangle 3"/>
          <p:cNvSpPr>
            <a:spLocks noGrp="1" noChangeArrowheads="1"/>
          </p:cNvSpPr>
          <p:nvPr>
            <p:ph sz="quarter" idx="1"/>
          </p:nvPr>
        </p:nvSpPr>
        <p:spPr>
          <a:xfrm>
            <a:off x="304800" y="1341438"/>
            <a:ext cx="8534400" cy="4751387"/>
          </a:xfrm>
        </p:spPr>
        <p:txBody>
          <a:bodyPr>
            <a:normAutofit/>
          </a:bodyPr>
          <a:lstStyle/>
          <a:p>
            <a:pPr marL="457200" indent="-457200">
              <a:lnSpc>
                <a:spcPct val="80000"/>
              </a:lnSpc>
              <a:buFontTx/>
              <a:buAutoNum type="arabicPeriod" startAt="9"/>
            </a:pPr>
            <a:r>
              <a:rPr lang="pl-PL" sz="2400"/>
              <a:t>Sebuah plat nomer di suatu negara terdiri dari dua huruf dan tiga angka dengan ketentuan angka pertama tidak boleh 0. Hitung berapa cara bisa dilakukan untuk menuliskan plat nomer!</a:t>
            </a:r>
          </a:p>
          <a:p>
            <a:pPr marL="457200" indent="-457200">
              <a:lnSpc>
                <a:spcPct val="80000"/>
              </a:lnSpc>
              <a:buFontTx/>
              <a:buAutoNum type="arabicPeriod" startAt="9"/>
            </a:pPr>
            <a:r>
              <a:rPr lang="pl-PL" sz="2400"/>
              <a:t>Pada tahun 1990, terdapat sebuah virus yang namanya Melissa. Virus ini bekerja melalui sebuah pesan e-mail yang berisi file attach word processor document. Setelah dari satu e-mail ini virus akan menyebar ke komputer yang digunakan untuk mengakses 50 alamat e-mail lain yang berada pada address book sebelumnya. Setalah 4 iterasi berapa jumlah komputer yang terkena virus ini?</a:t>
            </a:r>
          </a:p>
          <a:p>
            <a:pPr marL="457200" indent="-457200">
              <a:lnSpc>
                <a:spcPct val="80000"/>
              </a:lnSpc>
              <a:buFontTx/>
              <a:buAutoNum type="arabicPeriod" startAt="9"/>
            </a:pPr>
            <a:r>
              <a:rPr lang="pl-PL" sz="2400"/>
              <a:t>Berapa string yang dapat dibuat dengan panjang 4 karakter yang terdiri dari huruf ABCDE jika pengulangan tidak diperbolehkan.</a:t>
            </a:r>
          </a:p>
          <a:p>
            <a:pPr marL="457200" indent="-457200">
              <a:lnSpc>
                <a:spcPct val="80000"/>
              </a:lnSpc>
              <a:buFontTx/>
              <a:buAutoNum type="arabicPeriod" startAt="9"/>
            </a:pPr>
            <a:r>
              <a:rPr lang="pl-PL" sz="2400"/>
              <a:t>Berapa string yang dapat dibuat dari soal di atas jika string dimulai dengan huruf B.</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4000"/>
              <a:t>Latihan Soal</a:t>
            </a:r>
          </a:p>
        </p:txBody>
      </p:sp>
      <p:sp>
        <p:nvSpPr>
          <p:cNvPr id="5" name="Footer Placeholder 4"/>
          <p:cNvSpPr>
            <a:spLocks noGrp="1"/>
          </p:cNvSpPr>
          <p:nvPr>
            <p:ph type="ftr" sz="quarter" idx="11"/>
          </p:nvPr>
        </p:nvSpPr>
        <p:spPr/>
        <p:txBody>
          <a:bodyPr/>
          <a:lstStyle/>
          <a:p>
            <a:r>
              <a:rPr lang="en-US"/>
              <a:t>D3 PJJ PENS-ITS</a:t>
            </a:r>
          </a:p>
        </p:txBody>
      </p:sp>
      <p:sp>
        <p:nvSpPr>
          <p:cNvPr id="23555" name="Rectangle 3"/>
          <p:cNvSpPr>
            <a:spLocks noGrp="1" noChangeArrowheads="1"/>
          </p:cNvSpPr>
          <p:nvPr>
            <p:ph sz="quarter" idx="1"/>
          </p:nvPr>
        </p:nvSpPr>
        <p:spPr>
          <a:xfrm>
            <a:off x="179388" y="1341438"/>
            <a:ext cx="8964612" cy="4751387"/>
          </a:xfrm>
        </p:spPr>
        <p:txBody>
          <a:bodyPr/>
          <a:lstStyle/>
          <a:p>
            <a:pPr marL="457200" indent="-457200">
              <a:lnSpc>
                <a:spcPct val="80000"/>
              </a:lnSpc>
              <a:buFontTx/>
              <a:buAutoNum type="arabicPeriod" startAt="13"/>
            </a:pPr>
            <a:r>
              <a:rPr lang="pl-PL" sz="2400"/>
              <a:t>Berapa string yang dapat dibuat dari soal no 10 jika string tidak dimulai dengan huruf B.</a:t>
            </a:r>
          </a:p>
          <a:p>
            <a:pPr marL="457200" indent="-457200">
              <a:lnSpc>
                <a:spcPct val="80000"/>
              </a:lnSpc>
              <a:buFontTx/>
              <a:buAutoNum type="arabicPeriod" startAt="13"/>
            </a:pPr>
            <a:r>
              <a:rPr lang="pl-PL" sz="2400"/>
              <a:t>Untuk soal no 13-15, terdapat 10 jalan untuk perjalanan dari Surabaya ke Yogyakarta dan terdapat 5 jalan untuk perjalanan dari Yogyakarta ke Jakarta. </a:t>
            </a:r>
            <a:r>
              <a:rPr lang="fi-FI" sz="2400"/>
              <a:t>Terdapat berapa jalan untuk melakukan perjalanan dari Surabaya ke Jakarta melalui Yogyakarta.</a:t>
            </a:r>
          </a:p>
          <a:p>
            <a:pPr marL="457200" indent="-457200">
              <a:lnSpc>
                <a:spcPct val="80000"/>
              </a:lnSpc>
              <a:buFontTx/>
              <a:buAutoNum type="arabicPeriod" startAt="13"/>
            </a:pPr>
            <a:r>
              <a:rPr lang="fi-FI" sz="2400"/>
              <a:t>Terdapat berapa jalan yang dapat dipilih untuk melakukan perjalanan dari Surabaya – Yogyakarta – Jakarta –Yogyakarta – Surabaya.</a:t>
            </a:r>
          </a:p>
          <a:p>
            <a:pPr marL="457200" indent="-457200">
              <a:lnSpc>
                <a:spcPct val="80000"/>
              </a:lnSpc>
              <a:buFontTx/>
              <a:buAutoNum type="arabicPeriod" startAt="13"/>
            </a:pPr>
            <a:r>
              <a:rPr lang="fi-FI" sz="2400"/>
              <a:t>Terdapat berapa jalan yang dapat dipilih untuk melakukan perjalanan dari Surabaya – Yogyakarta – Jakarta –Yogyakarta – Surabaya, tidak boleh melalui jalan yang sama untuk perjalanan berangkat dan pulang.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4000"/>
              <a:t>Latihan Soal</a:t>
            </a:r>
          </a:p>
        </p:txBody>
      </p:sp>
      <p:sp>
        <p:nvSpPr>
          <p:cNvPr id="5" name="Footer Placeholder 4"/>
          <p:cNvSpPr>
            <a:spLocks noGrp="1"/>
          </p:cNvSpPr>
          <p:nvPr>
            <p:ph type="ftr" sz="quarter" idx="11"/>
          </p:nvPr>
        </p:nvSpPr>
        <p:spPr/>
        <p:txBody>
          <a:bodyPr/>
          <a:lstStyle/>
          <a:p>
            <a:r>
              <a:rPr lang="en-US"/>
              <a:t>D3 PJJ PENS-ITS</a:t>
            </a:r>
          </a:p>
        </p:txBody>
      </p:sp>
      <p:sp>
        <p:nvSpPr>
          <p:cNvPr id="25603" name="Rectangle 3"/>
          <p:cNvSpPr>
            <a:spLocks noGrp="1" noChangeArrowheads="1"/>
          </p:cNvSpPr>
          <p:nvPr>
            <p:ph sz="quarter" idx="1"/>
          </p:nvPr>
        </p:nvSpPr>
        <p:spPr>
          <a:xfrm>
            <a:off x="179388" y="1268413"/>
            <a:ext cx="8964612" cy="4824412"/>
          </a:xfrm>
        </p:spPr>
        <p:txBody>
          <a:bodyPr>
            <a:normAutofit/>
          </a:bodyPr>
          <a:lstStyle/>
          <a:p>
            <a:pPr marL="457200" indent="-457200">
              <a:lnSpc>
                <a:spcPct val="80000"/>
              </a:lnSpc>
              <a:buFontTx/>
              <a:buAutoNum type="arabicPeriod" startAt="17"/>
            </a:pPr>
            <a:r>
              <a:rPr lang="fi-FI" sz="2400"/>
              <a:t>19 orang mempunyai first name Ahmad, Arfan, dan Farah; middle name Adibah dan Abdul; dan last name Hakim, Rohman dan Rahmawati. Berapa minimal jumlah orang yang mempunyai first, middle dan last name yang sama. </a:t>
            </a:r>
            <a:r>
              <a:rPr lang="en-US" sz="2400"/>
              <a:t>Buktikan jawaban anda!</a:t>
            </a:r>
          </a:p>
          <a:p>
            <a:pPr marL="457200" indent="-457200">
              <a:lnSpc>
                <a:spcPct val="80000"/>
              </a:lnSpc>
              <a:buFontTx/>
              <a:buAutoNum type="arabicPeriod" startAt="17"/>
            </a:pPr>
            <a:r>
              <a:rPr lang="en-US" sz="2400"/>
              <a:t>Dalam berapa cara kita dapat memilih pimpinan, wakil pimpinan, sekretaris, bendahara dari sebuah organisasi yang mempunyai calon untuk ke-4 jabatan tsb. sebanyak 10 orang.</a:t>
            </a:r>
          </a:p>
          <a:p>
            <a:pPr marL="457200" indent="-457200">
              <a:lnSpc>
                <a:spcPct val="80000"/>
              </a:lnSpc>
              <a:buFontTx/>
              <a:buAutoNum type="arabicPeriod" startAt="17"/>
            </a:pPr>
            <a:r>
              <a:rPr lang="en-US" sz="2400"/>
              <a:t>Berapa banyak string yang dapat dibentuk yang terdiri dari 4 huruf berbeda dan diikuti dengan 3 angka yang berbeda pula?</a:t>
            </a:r>
          </a:p>
          <a:p>
            <a:pPr marL="457200" indent="-457200">
              <a:lnSpc>
                <a:spcPct val="80000"/>
              </a:lnSpc>
              <a:buFontTx/>
              <a:buAutoNum type="arabicPeriod" startAt="17"/>
            </a:pPr>
            <a:r>
              <a:rPr lang="en-US" sz="2400"/>
              <a:t>Berapa jumlah kemungkinan membentuk 3 angka dari 5 angka :1,2,3,4,5 jika:</a:t>
            </a:r>
            <a:endParaRPr lang="sv-SE" sz="2400"/>
          </a:p>
          <a:p>
            <a:pPr marL="1003300" lvl="1" indent="-381000">
              <a:lnSpc>
                <a:spcPct val="80000"/>
              </a:lnSpc>
            </a:pPr>
            <a:r>
              <a:rPr lang="sv-SE" sz="1800"/>
              <a:t>Tidak boleh ada pengulangan angka.</a:t>
            </a:r>
          </a:p>
          <a:p>
            <a:pPr marL="1003300" lvl="1" indent="-381000">
              <a:lnSpc>
                <a:spcPct val="80000"/>
              </a:lnSpc>
            </a:pPr>
            <a:r>
              <a:rPr lang="sv-SE" sz="1800"/>
              <a:t>Boleh ada pengulangan angka</a:t>
            </a:r>
            <a:endParaRPr lang="pl-PL"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a:t>Argumen Counting</a:t>
            </a:r>
            <a:r>
              <a:rPr lang="en-US"/>
              <a:t> </a:t>
            </a:r>
          </a:p>
        </p:txBody>
      </p:sp>
      <p:sp>
        <p:nvSpPr>
          <p:cNvPr id="5" name="Footer Placeholder 4"/>
          <p:cNvSpPr>
            <a:spLocks noGrp="1"/>
          </p:cNvSpPr>
          <p:nvPr>
            <p:ph type="ftr" sz="quarter" idx="11"/>
          </p:nvPr>
        </p:nvSpPr>
        <p:spPr/>
        <p:txBody>
          <a:bodyPr/>
          <a:lstStyle/>
          <a:p>
            <a:r>
              <a:rPr lang="en-US"/>
              <a:t>D3 PJJ PENS-ITS</a:t>
            </a:r>
          </a:p>
        </p:txBody>
      </p:sp>
      <p:sp>
        <p:nvSpPr>
          <p:cNvPr id="6147" name="Rectangle 3"/>
          <p:cNvSpPr>
            <a:spLocks noGrp="1" noChangeArrowheads="1"/>
          </p:cNvSpPr>
          <p:nvPr>
            <p:ph sz="quarter" idx="1"/>
          </p:nvPr>
        </p:nvSpPr>
        <p:spPr/>
        <p:txBody>
          <a:bodyPr/>
          <a:lstStyle/>
          <a:p>
            <a:r>
              <a:rPr lang="en-US"/>
              <a:t>Kombinatorial adalah cabang matematika yang mempelajari pengaturan obyek-obyek.</a:t>
            </a:r>
          </a:p>
          <a:p>
            <a:r>
              <a:rPr lang="en-US"/>
              <a:t>Solusi yang ingin diperoleh dengan kombinatorial adalah jumlah pengaturan obyek-obyek tertentu di dalam kumpulannya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2800"/>
              <a:t>Contoh Masalah yang Dipecahkan dengan Kombinatorial</a:t>
            </a:r>
          </a:p>
        </p:txBody>
      </p:sp>
      <p:sp>
        <p:nvSpPr>
          <p:cNvPr id="5" name="Footer Placeholder 4"/>
          <p:cNvSpPr>
            <a:spLocks noGrp="1"/>
          </p:cNvSpPr>
          <p:nvPr>
            <p:ph type="ftr" sz="quarter" idx="11"/>
          </p:nvPr>
        </p:nvSpPr>
        <p:spPr/>
        <p:txBody>
          <a:bodyPr/>
          <a:lstStyle/>
          <a:p>
            <a:r>
              <a:rPr lang="en-US"/>
              <a:t>D3 PJJ PENS-ITS</a:t>
            </a:r>
          </a:p>
        </p:txBody>
      </p:sp>
      <p:sp>
        <p:nvSpPr>
          <p:cNvPr id="7171" name="Rectangle 3"/>
          <p:cNvSpPr>
            <a:spLocks noGrp="1" noChangeArrowheads="1"/>
          </p:cNvSpPr>
          <p:nvPr>
            <p:ph sz="quarter" idx="1"/>
          </p:nvPr>
        </p:nvSpPr>
        <p:spPr/>
        <p:txBody>
          <a:bodyPr>
            <a:normAutofit/>
          </a:bodyPr>
          <a:lstStyle/>
          <a:p>
            <a:pPr marL="660400" indent="-660400"/>
            <a:r>
              <a:rPr lang="en-US" sz="2800"/>
              <a:t>Misalkan nomor plat mobil di negara X terdiri atas 5 digit angka diikuti dengan 2 huruf. Angka pertama tidak boleh 0. Berapa banyak nomor plat mobil yang dapat dibuat?</a:t>
            </a:r>
          </a:p>
          <a:p>
            <a:pPr marL="660400" indent="-660400"/>
            <a:r>
              <a:rPr lang="en-US" sz="2800"/>
              <a:t>Password sistem komputer panjangnya enam sampai delapan karakter. Tiap karakter boleh berupa huruf atau angka: huruf besar dan huruf kecil tidak dibedakan. Berapa banyak password yang dapat dibuat?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a:t>Aturan Penjumlahan</a:t>
            </a:r>
            <a:r>
              <a:rPr lang="en-US"/>
              <a:t> </a:t>
            </a:r>
          </a:p>
        </p:txBody>
      </p:sp>
      <p:sp>
        <p:nvSpPr>
          <p:cNvPr id="5" name="Footer Placeholder 4"/>
          <p:cNvSpPr>
            <a:spLocks noGrp="1"/>
          </p:cNvSpPr>
          <p:nvPr>
            <p:ph type="ftr" sz="quarter" idx="11"/>
          </p:nvPr>
        </p:nvSpPr>
        <p:spPr/>
        <p:txBody>
          <a:bodyPr/>
          <a:lstStyle/>
          <a:p>
            <a:r>
              <a:rPr lang="en-US"/>
              <a:t>D3 PJJ PENS-ITS</a:t>
            </a:r>
          </a:p>
        </p:txBody>
      </p:sp>
      <p:sp>
        <p:nvSpPr>
          <p:cNvPr id="8195" name="Rectangle 3"/>
          <p:cNvSpPr>
            <a:spLocks noGrp="1" noChangeArrowheads="1"/>
          </p:cNvSpPr>
          <p:nvPr>
            <p:ph sz="quarter" idx="1"/>
          </p:nvPr>
        </p:nvSpPr>
        <p:spPr/>
        <p:txBody>
          <a:bodyPr>
            <a:normAutofit/>
          </a:bodyPr>
          <a:lstStyle/>
          <a:p>
            <a:pPr marL="0" indent="0">
              <a:buFontTx/>
              <a:buNone/>
            </a:pPr>
            <a:r>
              <a:rPr lang="en-US" sz="2800"/>
              <a:t>Jika suatu pekerjaan dapat dilaksanakan dengan n1 cara dan pekerjaan kedua dengan n2 cara; serta jika kedua tugas ini tidak dapat dilakukan dalam waktu yang bersamaan, maka terdapat n1 + n2 cara untuk melakukan salah satu pekerjaan tersebut. </a:t>
            </a:r>
          </a:p>
          <a:p>
            <a:pPr marL="0" indent="0">
              <a:buFontTx/>
              <a:buNone/>
            </a:pPr>
            <a:r>
              <a:rPr lang="en-US" sz="2800"/>
              <a:t>Contoh: </a:t>
            </a:r>
          </a:p>
          <a:p>
            <a:pPr marL="442913" lvl="1" indent="0">
              <a:buFontTx/>
              <a:buNone/>
            </a:pPr>
            <a:r>
              <a:rPr lang="en-US" sz="2400"/>
              <a:t>Departemen Matematika akan menghadiahkan sebuah komputer kepada seorang mahasiswa atau seorang dosen. Ada berapa memberi hadiah, jika terdapat 532 mahasiswa dan 54 dosen?</a:t>
            </a:r>
          </a:p>
          <a:p>
            <a:pPr marL="442913" lvl="1" indent="0">
              <a:buFontTx/>
              <a:buNone/>
            </a:pPr>
            <a:r>
              <a:rPr lang="en-US" sz="2400"/>
              <a:t>- Terdapat 532 + 54 = 586 cara.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US" sz="4000"/>
              <a:t>Generalisasi Aturan Penjumlahan</a:t>
            </a:r>
            <a:r>
              <a:rPr lang="en-US"/>
              <a:t> </a:t>
            </a:r>
          </a:p>
        </p:txBody>
      </p:sp>
      <p:sp>
        <p:nvSpPr>
          <p:cNvPr id="5" name="Footer Placeholder 4"/>
          <p:cNvSpPr>
            <a:spLocks noGrp="1"/>
          </p:cNvSpPr>
          <p:nvPr>
            <p:ph type="ftr" sz="quarter" idx="11"/>
          </p:nvPr>
        </p:nvSpPr>
        <p:spPr/>
        <p:txBody>
          <a:bodyPr/>
          <a:lstStyle/>
          <a:p>
            <a:r>
              <a:rPr lang="en-US"/>
              <a:t>D3 PJJ PENS-ITS</a:t>
            </a:r>
          </a:p>
        </p:txBody>
      </p:sp>
      <p:sp>
        <p:nvSpPr>
          <p:cNvPr id="9219" name="Rectangle 3"/>
          <p:cNvSpPr>
            <a:spLocks noGrp="1" noChangeArrowheads="1"/>
          </p:cNvSpPr>
          <p:nvPr>
            <p:ph sz="quarter" idx="1"/>
          </p:nvPr>
        </p:nvSpPr>
        <p:spPr/>
        <p:txBody>
          <a:bodyPr>
            <a:normAutofit/>
          </a:bodyPr>
          <a:lstStyle/>
          <a:p>
            <a:pPr marL="0" indent="0">
              <a:lnSpc>
                <a:spcPct val="90000"/>
              </a:lnSpc>
              <a:buFontTx/>
              <a:buNone/>
            </a:pPr>
            <a:r>
              <a:rPr lang="en-US" sz="2800"/>
              <a:t>Jika terdapat pekerjaan-pekerjaan T1, T2, …, Tm yang dapat dilakukan dalam n1, n2, …, nm cara, dan tidak ada dua di antara pekerjaan-pekerjaan tersebut yang dapat dilakukan dalam waktu yang bersamaan, maka terdapat n1 + n2 + … + nm cara untuk melakukan salah satu dari tugas-tugas tersebut.</a:t>
            </a:r>
          </a:p>
          <a:p>
            <a:pPr marL="0" indent="0">
              <a:lnSpc>
                <a:spcPct val="90000"/>
              </a:lnSpc>
              <a:buFontTx/>
              <a:buNone/>
            </a:pPr>
            <a:r>
              <a:rPr lang="en-US" sz="2800"/>
              <a:t>Contoh:</a:t>
            </a:r>
          </a:p>
          <a:p>
            <a:pPr marL="442913" lvl="1" indent="0">
              <a:lnSpc>
                <a:spcPct val="90000"/>
              </a:lnSpc>
              <a:buFontTx/>
              <a:buNone/>
            </a:pPr>
            <a:r>
              <a:rPr lang="en-US" sz="2400"/>
              <a:t>Seorang mahasiswa dapat memilih satu tugas proyek Matematika Diskrit dari tiga buah daftar, yang masing-masing berisikan 9, 21, dan 17 proyek. Ada berapa tugas proyek yang dapat dipilih?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a:t>Aturan Perkalian</a:t>
            </a:r>
            <a:r>
              <a:rPr lang="en-US"/>
              <a:t> </a:t>
            </a:r>
          </a:p>
        </p:txBody>
      </p:sp>
      <p:sp>
        <p:nvSpPr>
          <p:cNvPr id="5" name="Footer Placeholder 4"/>
          <p:cNvSpPr>
            <a:spLocks noGrp="1"/>
          </p:cNvSpPr>
          <p:nvPr>
            <p:ph type="ftr" sz="quarter" idx="11"/>
          </p:nvPr>
        </p:nvSpPr>
        <p:spPr/>
        <p:txBody>
          <a:bodyPr/>
          <a:lstStyle/>
          <a:p>
            <a:r>
              <a:rPr lang="en-US"/>
              <a:t>D3 PJJ PENS-ITS</a:t>
            </a:r>
          </a:p>
        </p:txBody>
      </p:sp>
      <p:sp>
        <p:nvSpPr>
          <p:cNvPr id="10243" name="Rectangle 3"/>
          <p:cNvSpPr>
            <a:spLocks noGrp="1" noChangeArrowheads="1"/>
          </p:cNvSpPr>
          <p:nvPr>
            <p:ph sz="quarter" idx="1"/>
          </p:nvPr>
        </p:nvSpPr>
        <p:spPr/>
        <p:txBody>
          <a:bodyPr/>
          <a:lstStyle/>
          <a:p>
            <a:pPr marL="0" indent="0">
              <a:buFontTx/>
              <a:buNone/>
            </a:pPr>
            <a:r>
              <a:rPr lang="en-US"/>
              <a:t>Misalkan suatu prosedur dapat dibagi menjadi dua pekerjaan yang berurutan. Jika terdapat n1 cara untuk melakukan tugas pertama dan n2 cara untuk melakukan tugas kedua setelah tugas pertama selesai dilakukan, maka terdapat n1 </a:t>
            </a:r>
            <a:r>
              <a:rPr lang="en-US">
                <a:sym typeface="Symbol" pitchFamily="18" charset="2"/>
              </a:rPr>
              <a:t></a:t>
            </a:r>
            <a:r>
              <a:rPr lang="en-US"/>
              <a:t> n2 cara untuk melakukan prosedur tersebut.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4000"/>
              <a:t>Generalisasi Aturan Perkalian</a:t>
            </a:r>
          </a:p>
        </p:txBody>
      </p:sp>
      <p:sp>
        <p:nvSpPr>
          <p:cNvPr id="5" name="Footer Placeholder 4"/>
          <p:cNvSpPr>
            <a:spLocks noGrp="1"/>
          </p:cNvSpPr>
          <p:nvPr>
            <p:ph type="ftr" sz="quarter" idx="11"/>
          </p:nvPr>
        </p:nvSpPr>
        <p:spPr/>
        <p:txBody>
          <a:bodyPr/>
          <a:lstStyle/>
          <a:p>
            <a:r>
              <a:rPr lang="en-US"/>
              <a:t>D3 PJJ PENS-ITS</a:t>
            </a:r>
          </a:p>
        </p:txBody>
      </p:sp>
      <p:sp>
        <p:nvSpPr>
          <p:cNvPr id="11267" name="Rectangle 3"/>
          <p:cNvSpPr>
            <a:spLocks noGrp="1" noChangeArrowheads="1"/>
          </p:cNvSpPr>
          <p:nvPr>
            <p:ph sz="quarter" idx="1"/>
          </p:nvPr>
        </p:nvSpPr>
        <p:spPr/>
        <p:txBody>
          <a:bodyPr/>
          <a:lstStyle/>
          <a:p>
            <a:pPr marL="0" indent="0">
              <a:lnSpc>
                <a:spcPct val="80000"/>
              </a:lnSpc>
              <a:buFontTx/>
              <a:buNone/>
            </a:pPr>
            <a:r>
              <a:rPr lang="en-US" sz="4000"/>
              <a:t>Jika suatu prosedur  terdiri dari barisan tugas-tugas T1, T2, …, Tm yang dapat dilakukan dalam n1, n2, …, nm cara, secara berurutan, maka terdapat n1 </a:t>
            </a:r>
            <a:r>
              <a:rPr lang="en-US" sz="4000">
                <a:sym typeface="Symbol" pitchFamily="18" charset="2"/>
              </a:rPr>
              <a:t></a:t>
            </a:r>
            <a:r>
              <a:rPr lang="en-US" sz="4000"/>
              <a:t> n2 </a:t>
            </a:r>
            <a:r>
              <a:rPr lang="en-US" sz="4000">
                <a:sym typeface="Symbol" pitchFamily="18" charset="2"/>
              </a:rPr>
              <a:t></a:t>
            </a:r>
            <a:r>
              <a:rPr lang="en-US" sz="4000"/>
              <a:t> … </a:t>
            </a:r>
            <a:r>
              <a:rPr lang="en-US" sz="4000">
                <a:sym typeface="Symbol" pitchFamily="18" charset="2"/>
              </a:rPr>
              <a:t></a:t>
            </a:r>
            <a:r>
              <a:rPr lang="en-US" sz="4000"/>
              <a:t> nm cara untuk melaksanakan prosedur tersebut.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600"/>
              <a:t>Generalisasi Aturan Perkalian</a:t>
            </a:r>
          </a:p>
        </p:txBody>
      </p:sp>
      <p:sp>
        <p:nvSpPr>
          <p:cNvPr id="5" name="Footer Placeholder 4"/>
          <p:cNvSpPr>
            <a:spLocks noGrp="1"/>
          </p:cNvSpPr>
          <p:nvPr>
            <p:ph type="ftr" sz="quarter" idx="11"/>
          </p:nvPr>
        </p:nvSpPr>
        <p:spPr/>
        <p:txBody>
          <a:bodyPr/>
          <a:lstStyle/>
          <a:p>
            <a:r>
              <a:rPr lang="en-US"/>
              <a:t>D3 PJJ PENS-ITS</a:t>
            </a:r>
          </a:p>
        </p:txBody>
      </p:sp>
      <p:sp>
        <p:nvSpPr>
          <p:cNvPr id="12291" name="Rectangle 3"/>
          <p:cNvSpPr>
            <a:spLocks noGrp="1" noChangeArrowheads="1"/>
          </p:cNvSpPr>
          <p:nvPr>
            <p:ph sz="quarter" idx="1"/>
          </p:nvPr>
        </p:nvSpPr>
        <p:spPr/>
        <p:txBody>
          <a:bodyPr>
            <a:normAutofit/>
          </a:bodyPr>
          <a:lstStyle/>
          <a:p>
            <a:pPr marL="0" indent="0">
              <a:lnSpc>
                <a:spcPct val="90000"/>
              </a:lnSpc>
              <a:buFontTx/>
              <a:buNone/>
            </a:pPr>
            <a:r>
              <a:rPr lang="en-US" sz="2800"/>
              <a:t>Contoh:</a:t>
            </a:r>
          </a:p>
          <a:p>
            <a:pPr marL="0" indent="0">
              <a:lnSpc>
                <a:spcPct val="90000"/>
              </a:lnSpc>
              <a:buFontTx/>
              <a:buNone/>
            </a:pPr>
            <a:r>
              <a:rPr lang="en-US" sz="2800"/>
              <a:t>Berapa banyak plat nomor kendaraan yang berbeda yang memuat tepat satu huruf, tiga digit bilangan desimal, dan dua huruf?   </a:t>
            </a:r>
          </a:p>
          <a:p>
            <a:pPr marL="0" indent="0">
              <a:lnSpc>
                <a:spcPct val="90000"/>
              </a:lnSpc>
              <a:buFontTx/>
              <a:buNone/>
            </a:pPr>
            <a:r>
              <a:rPr lang="en-US" sz="2800"/>
              <a:t>Solusi:</a:t>
            </a:r>
          </a:p>
          <a:p>
            <a:pPr marL="800100" lvl="1" indent="-342900">
              <a:lnSpc>
                <a:spcPct val="90000"/>
              </a:lnSpc>
            </a:pPr>
            <a:r>
              <a:rPr lang="en-US" sz="2400"/>
              <a:t>Terdapat 26 kemungkinan untuk memilih huruf pertama, kemudian 10 kemungkinan untuk menentukan digit pertama, 10 untuk digit kedua, dan juga 10 untuk digit ketiga, kemudian 26 kemungkinan untuk memilih huruf kedua dan 26 untuk huruf ketiga. </a:t>
            </a:r>
            <a:endParaRPr lang="sv-SE" sz="2400"/>
          </a:p>
          <a:p>
            <a:pPr marL="800100" lvl="1" indent="-342900">
              <a:lnSpc>
                <a:spcPct val="90000"/>
              </a:lnSpc>
            </a:pPr>
            <a:r>
              <a:rPr lang="sv-SE" sz="2400"/>
              <a:t>Jadi, terdapat 26 </a:t>
            </a:r>
            <a:r>
              <a:rPr lang="en-US" sz="2400">
                <a:sym typeface="Symbol" pitchFamily="18" charset="2"/>
              </a:rPr>
              <a:t></a:t>
            </a:r>
            <a:r>
              <a:rPr lang="sv-SE" sz="2400"/>
              <a:t> 10 </a:t>
            </a:r>
            <a:r>
              <a:rPr lang="en-US" sz="2400">
                <a:sym typeface="Symbol" pitchFamily="18" charset="2"/>
              </a:rPr>
              <a:t></a:t>
            </a:r>
            <a:r>
              <a:rPr lang="sv-SE" sz="2400"/>
              <a:t> 10 </a:t>
            </a:r>
            <a:r>
              <a:rPr lang="en-US" sz="2400">
                <a:sym typeface="Symbol" pitchFamily="18" charset="2"/>
              </a:rPr>
              <a:t></a:t>
            </a:r>
            <a:r>
              <a:rPr lang="sv-SE" sz="2400"/>
              <a:t> 10 </a:t>
            </a:r>
            <a:r>
              <a:rPr lang="en-US" sz="2400">
                <a:sym typeface="Symbol" pitchFamily="18" charset="2"/>
              </a:rPr>
              <a:t></a:t>
            </a:r>
            <a:r>
              <a:rPr lang="sv-SE" sz="2400"/>
              <a:t> 26 </a:t>
            </a:r>
            <a:r>
              <a:rPr lang="en-US" sz="2400">
                <a:sym typeface="Symbol" pitchFamily="18" charset="2"/>
              </a:rPr>
              <a:t></a:t>
            </a:r>
            <a:r>
              <a:rPr lang="sv-SE" sz="2400"/>
              <a:t> 26 = 17576000 plat nomor kendaraan yang berbeda.</a:t>
            </a:r>
            <a:endParaRPr lang="en-US" sz="2400"/>
          </a:p>
          <a:p>
            <a:pPr marL="0" indent="0">
              <a:lnSpc>
                <a:spcPct val="90000"/>
              </a:lnSpc>
            </a:pP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4000"/>
              <a:t>Latihan Soal</a:t>
            </a:r>
          </a:p>
        </p:txBody>
      </p:sp>
      <p:sp>
        <p:nvSpPr>
          <p:cNvPr id="5" name="Footer Placeholder 4"/>
          <p:cNvSpPr>
            <a:spLocks noGrp="1"/>
          </p:cNvSpPr>
          <p:nvPr>
            <p:ph type="ftr" sz="quarter" idx="11"/>
          </p:nvPr>
        </p:nvSpPr>
        <p:spPr/>
        <p:txBody>
          <a:bodyPr/>
          <a:lstStyle/>
          <a:p>
            <a:r>
              <a:rPr lang="en-US"/>
              <a:t>D3 PJJ PENS-ITS</a:t>
            </a:r>
          </a:p>
        </p:txBody>
      </p:sp>
      <p:sp>
        <p:nvSpPr>
          <p:cNvPr id="19459" name="Rectangle 3"/>
          <p:cNvSpPr>
            <a:spLocks noGrp="1" noChangeArrowheads="1"/>
          </p:cNvSpPr>
          <p:nvPr>
            <p:ph sz="quarter" idx="1"/>
          </p:nvPr>
        </p:nvSpPr>
        <p:spPr>
          <a:xfrm>
            <a:off x="468313" y="1484313"/>
            <a:ext cx="8229600" cy="4525962"/>
          </a:xfrm>
        </p:spPr>
        <p:txBody>
          <a:bodyPr>
            <a:normAutofit/>
          </a:bodyPr>
          <a:lstStyle/>
          <a:p>
            <a:pPr marL="442913" indent="-442913">
              <a:lnSpc>
                <a:spcPct val="80000"/>
              </a:lnSpc>
              <a:buFontTx/>
              <a:buAutoNum type="arabicPeriod"/>
            </a:pPr>
            <a:r>
              <a:rPr lang="pt-BR" sz="2400"/>
              <a:t>Sebuah restoran menyediakan lima jenis makanan, misalnya rawon, soto, mi, nasi campur dan bakso serta tiga jenis minuman misalnya es degan, es jeruk, teh anget. </a:t>
            </a:r>
            <a:r>
              <a:rPr lang="en-US" sz="2400"/>
              <a:t>Jika setiap orang boleh memesan satu makanan dan satu minuman, berapa kemungkinan makanan dan minuman yang dapat dipesan?</a:t>
            </a:r>
          </a:p>
          <a:p>
            <a:pPr marL="442913" indent="-442913">
              <a:lnSpc>
                <a:spcPct val="80000"/>
              </a:lnSpc>
              <a:buFontTx/>
              <a:buAutoNum type="arabicPeriod"/>
            </a:pPr>
            <a:r>
              <a:rPr lang="en-US" sz="2400"/>
              <a:t>Jabatan ketua himpunan dapat dipegang oleh mahasiswa D4 angkatan 2003 atau mahasiswa D3 angkatan 2004. </a:t>
            </a:r>
            <a:r>
              <a:rPr lang="sv-SE" sz="2400"/>
              <a:t>Jika terdapat 23 mahasiswa D4 angkatan 2003 dan 58 mahasiswa D3 angkatan 2004, berapa cara memilih ketua himpunan?</a:t>
            </a:r>
            <a:endParaRPr lang="it-IT" sz="2400"/>
          </a:p>
          <a:p>
            <a:pPr marL="442913" indent="-442913">
              <a:lnSpc>
                <a:spcPct val="80000"/>
              </a:lnSpc>
              <a:buFontTx/>
              <a:buAutoNum type="arabicPeriod"/>
            </a:pPr>
            <a:r>
              <a:rPr lang="it-IT" sz="2400"/>
              <a:t>Sekelompok mahasiswa terdiri dari 4 orang pria dan 3 orang wanita. Berapa jumlah cara memilih satu orang wakil pria dan satu orang wakil wanita?</a:t>
            </a:r>
          </a:p>
          <a:p>
            <a:pPr marL="442913" indent="-442913">
              <a:lnSpc>
                <a:spcPct val="80000"/>
              </a:lnSpc>
              <a:buFontTx/>
              <a:buAutoNum type="arabicPeriod"/>
            </a:pPr>
            <a:r>
              <a:rPr lang="it-IT" sz="2400"/>
              <a:t>Berapa cara memilih satu orang yang mewakili kelompok tersebut (tidak peduli pria atau wanita)?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TotalTime>
  <Words>1085</Words>
  <Application>Microsoft Office PowerPoint</Application>
  <PresentationFormat>On-screen Show (4:3)</PresentationFormat>
  <Paragraphs>93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Teori Dasar Counting </vt:lpstr>
      <vt:lpstr>Argumen Counting </vt:lpstr>
      <vt:lpstr>Contoh Masalah yang Dipecahkan dengan Kombinatorial</vt:lpstr>
      <vt:lpstr>Aturan Penjumlahan </vt:lpstr>
      <vt:lpstr>Generalisasi Aturan Penjumlahan </vt:lpstr>
      <vt:lpstr>Aturan Perkalian </vt:lpstr>
      <vt:lpstr>Generalisasi Aturan Perkalian</vt:lpstr>
      <vt:lpstr>Generalisasi Aturan Perkalian</vt:lpstr>
      <vt:lpstr>Latihan Soal</vt:lpstr>
      <vt:lpstr>Latihan Soal</vt:lpstr>
      <vt:lpstr>Latihan Soal</vt:lpstr>
      <vt:lpstr>Latihan Soal</vt:lpstr>
      <vt:lpstr>Latihan Soal</vt:lpstr>
      <vt:lpstr>Latihan Soal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 Dasar Counting </dc:title>
  <dc:creator>ira</dc:creator>
  <cp:lastModifiedBy>ira</cp:lastModifiedBy>
  <cp:revision>1</cp:revision>
  <dcterms:created xsi:type="dcterms:W3CDTF">2012-12-05T03:15:52Z</dcterms:created>
  <dcterms:modified xsi:type="dcterms:W3CDTF">2012-12-05T03:18:41Z</dcterms:modified>
</cp:coreProperties>
</file>