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notesMasterIdLst>
    <p:notesMasterId r:id="rId46"/>
  </p:notesMasterIdLst>
  <p:handoutMasterIdLst>
    <p:handoutMasterId r:id="rId47"/>
  </p:handoutMasterIdLst>
  <p:sldIdLst>
    <p:sldId id="326" r:id="rId2"/>
    <p:sldId id="334" r:id="rId3"/>
    <p:sldId id="352" r:id="rId4"/>
    <p:sldId id="354" r:id="rId5"/>
    <p:sldId id="356" r:id="rId6"/>
    <p:sldId id="358" r:id="rId7"/>
    <p:sldId id="279" r:id="rId8"/>
    <p:sldId id="335" r:id="rId9"/>
    <p:sldId id="280" r:id="rId10"/>
    <p:sldId id="281" r:id="rId11"/>
    <p:sldId id="276" r:id="rId12"/>
    <p:sldId id="353" r:id="rId13"/>
    <p:sldId id="296" r:id="rId14"/>
    <p:sldId id="297" r:id="rId15"/>
    <p:sldId id="361" r:id="rId16"/>
    <p:sldId id="298" r:id="rId17"/>
    <p:sldId id="362" r:id="rId18"/>
    <p:sldId id="299" r:id="rId19"/>
    <p:sldId id="363" r:id="rId20"/>
    <p:sldId id="300" r:id="rId21"/>
    <p:sldId id="301" r:id="rId22"/>
    <p:sldId id="364" r:id="rId23"/>
    <p:sldId id="307" r:id="rId24"/>
    <p:sldId id="302" r:id="rId25"/>
    <p:sldId id="365" r:id="rId26"/>
    <p:sldId id="305" r:id="rId27"/>
    <p:sldId id="303" r:id="rId28"/>
    <p:sldId id="310" r:id="rId29"/>
    <p:sldId id="366" r:id="rId30"/>
    <p:sldId id="304" r:id="rId31"/>
    <p:sldId id="367" r:id="rId32"/>
    <p:sldId id="336" r:id="rId33"/>
    <p:sldId id="283" r:id="rId34"/>
    <p:sldId id="284" r:id="rId35"/>
    <p:sldId id="286" r:id="rId36"/>
    <p:sldId id="287" r:id="rId37"/>
    <p:sldId id="288" r:id="rId38"/>
    <p:sldId id="289" r:id="rId39"/>
    <p:sldId id="290" r:id="rId40"/>
    <p:sldId id="319" r:id="rId41"/>
    <p:sldId id="330" r:id="rId42"/>
    <p:sldId id="368" r:id="rId43"/>
    <p:sldId id="369" r:id="rId44"/>
    <p:sldId id="370" r:id="rId4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FF3300"/>
    <a:srgbClr val="66FF33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01" autoAdjust="0"/>
    <p:restoredTop sz="97228" autoAdjust="0"/>
  </p:normalViewPr>
  <p:slideViewPr>
    <p:cSldViewPr>
      <p:cViewPr>
        <p:scale>
          <a:sx n="75" d="100"/>
          <a:sy n="75" d="100"/>
        </p:scale>
        <p:origin x="-1296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Forecasting</a:t>
            </a:r>
          </a:p>
        </p:txBody>
      </p:sp>
      <p:sp>
        <p:nvSpPr>
          <p:cNvPr id="287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44EF15C2-85E5-4D91-83B9-23E72DA31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Forecasting</a:t>
            </a:r>
          </a:p>
        </p:txBody>
      </p:sp>
      <p:sp>
        <p:nvSpPr>
          <p:cNvPr id="471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B8476D0-C4DA-4899-9712-906239B5C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d-ID" smtClean="0">
              <a:latin typeface="Arial" charset="0"/>
            </a:endParaRPr>
          </a:p>
        </p:txBody>
      </p:sp>
      <p:sp>
        <p:nvSpPr>
          <p:cNvPr id="49156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Forecasting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0B13D5-84FD-46F7-8C03-FEA6354B00AF}" type="slidenum">
              <a:rPr lang="en-US" smtClean="0">
                <a:latin typeface="Arial" charset="0"/>
              </a:rPr>
              <a:pPr/>
              <a:t>28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Forecasting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B72A7-698D-4C75-A8E6-428AB9978E0F}" type="slidenum">
              <a:rPr lang="en-US" smtClean="0">
                <a:latin typeface="Arial" charset="0"/>
              </a:rPr>
              <a:pPr/>
              <a:t>32</a:t>
            </a:fld>
            <a:endParaRPr lang="en-US" smtClean="0">
              <a:latin typeface="Arial" charset="0"/>
            </a:endParaRPr>
          </a:p>
        </p:txBody>
      </p:sp>
      <p:sp>
        <p:nvSpPr>
          <p:cNvPr id="501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Forecasting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09A10-4255-469C-A785-72724CACEE26}" type="slidenum">
              <a:rPr lang="en-US" smtClean="0">
                <a:latin typeface="Arial" charset="0"/>
              </a:rPr>
              <a:pPr/>
              <a:t>33</a:t>
            </a:fld>
            <a:endParaRPr lang="en-US" smtClean="0">
              <a:latin typeface="Arial" charset="0"/>
            </a:endParaRPr>
          </a:p>
        </p:txBody>
      </p:sp>
      <p:sp>
        <p:nvSpPr>
          <p:cNvPr id="512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38813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813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2586D-B154-4DC7-9431-4E94ED3F5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895FE-7476-41A0-92A0-D9ADC7467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11F15-C2D2-4398-B938-2F959B135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id-ID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9471F-DF1F-43B9-B1EC-1175EA9F8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6B2EB-3A37-48FA-9646-AAD3ACD80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674AC-4B9C-4B70-8445-9D02C1B4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2212D-64E7-445F-8125-58BD2799E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62935-C63B-4C27-8903-1152610BA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B79DB-FA4E-4A08-A7CD-2AECD6C8A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7846C-AEB5-4F36-B1FE-7710917BE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2360B-C985-4642-9826-C40720ED4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265EA-534C-46F6-8F0C-512300446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5B7E-1188-46DD-9F21-34AAF70E9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8F5E-4F56-4B3E-8ECB-0A3E72F56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0C380-F95E-4B26-A282-B60617D36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8707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20491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8707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8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9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09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38709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09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10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10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10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2050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8710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10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10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10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38710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38710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38711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38711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711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711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38711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688CF65-1052-40D3-BB25-3153224FD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8711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3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  <p:sldLayoutId id="2147484009" r:id="rId12"/>
    <p:sldLayoutId id="2147484010" r:id="rId13"/>
    <p:sldLayoutId id="2147484011" r:id="rId14"/>
    <p:sldLayoutId id="2147484012" r:id="rId15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7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7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7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7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7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7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7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7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7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111" grpId="0"/>
      <p:bldP spid="38711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7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7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7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7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711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7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4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46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ECDC-5B41-400B-883F-9C2DAD03DD4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76400"/>
            <a:ext cx="76962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FFFF00"/>
                </a:solidFill>
                <a:latin typeface="Verdana" pitchFamily="34" charset="0"/>
              </a:rPr>
              <a:t>Metode Peramalan</a:t>
            </a:r>
            <a:r>
              <a:rPr lang="en-US" sz="4000" b="1" i="1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br>
              <a:rPr lang="en-US" sz="4000" b="1" i="1" smtClean="0">
                <a:solidFill>
                  <a:srgbClr val="FFFF00"/>
                </a:solidFill>
                <a:latin typeface="Verdana" pitchFamily="34" charset="0"/>
              </a:rPr>
            </a:br>
            <a:r>
              <a:rPr lang="en-US" sz="4000" b="1" smtClean="0">
                <a:solidFill>
                  <a:srgbClr val="FFFF00"/>
                </a:solidFill>
                <a:latin typeface="Verdana" pitchFamily="34" charset="0"/>
              </a:rPr>
              <a:t>(</a:t>
            </a:r>
            <a:r>
              <a:rPr lang="en-US" sz="4000" b="1" i="1" smtClean="0">
                <a:solidFill>
                  <a:srgbClr val="FFFF00"/>
                </a:solidFill>
                <a:latin typeface="Verdana" pitchFamily="34" charset="0"/>
              </a:rPr>
              <a:t>Forecasting Method</a:t>
            </a:r>
            <a:r>
              <a:rPr lang="en-US" sz="4000" b="1" smtClean="0">
                <a:solidFill>
                  <a:srgbClr val="FFFF00"/>
                </a:solidFill>
                <a:latin typeface="Verdana" pitchFamily="34" charset="0"/>
              </a:rPr>
              <a:t>)</a:t>
            </a:r>
            <a:endParaRPr lang="en-US" sz="4000" b="1" i="1" smtClean="0">
              <a:solidFill>
                <a:srgbClr val="FFFF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51E50-B09E-4CF1-B8C8-012BD63D808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9604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Pola data metode deret berkala (2)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924800" cy="45307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AutoNum type="arabicPeriod" startAt="3"/>
              <a:defRPr/>
            </a:pPr>
            <a:r>
              <a:rPr lang="en-US" sz="2400" b="1" smtClean="0"/>
              <a:t>Pola </a:t>
            </a:r>
            <a:r>
              <a:rPr lang="en-US" sz="2400" b="1" i="1" smtClean="0"/>
              <a:t>siklis </a:t>
            </a:r>
            <a:r>
              <a:rPr lang="en-US" sz="2400" b="1" smtClean="0"/>
              <a:t>(C) </a:t>
            </a:r>
            <a:r>
              <a:rPr lang="en-US" sz="2400" smtClean="0"/>
              <a:t>terjadi bilamana datanya dipengaruhi oleh fluktuasi ekonomi jangka panjang seperti yang berhubungan dengan siklus bisnis. Contoh: Penjualan produk seperti mobil, baja, dan peralatan utama lainnya. Jenis pola ini dapat dilihat pada Gambar 1.3.</a:t>
            </a:r>
          </a:p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AutoNum type="arabicPeriod" startAt="3"/>
              <a:defRPr/>
            </a:pPr>
            <a:r>
              <a:rPr lang="en-US" sz="2400" b="1" smtClean="0"/>
              <a:t>Pola </a:t>
            </a:r>
            <a:r>
              <a:rPr lang="en-US" sz="2400" b="1" i="1" smtClean="0"/>
              <a:t>trend </a:t>
            </a:r>
            <a:r>
              <a:rPr lang="en-US" sz="2400" b="1" smtClean="0"/>
              <a:t>(T)</a:t>
            </a:r>
            <a:r>
              <a:rPr lang="en-US" sz="2400" smtClean="0"/>
              <a:t> terjadi bilamana terdapat kenaikan atau penurunan sekuler jangka panjang dalam data. Contoh: Penjualan banyak perusahaan, GNP dan berbagai indikator bisnis atau ekonomi lainnya. Jenis pola ini dapat dilihat pada Gambar 1.4.</a:t>
            </a:r>
            <a:endParaRPr lang="id-ID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DB02A-7007-41D6-B564-1F73AC3960F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32771" name="Picture 4" descr="Forecast-1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6525" y="762000"/>
            <a:ext cx="6365875" cy="5395913"/>
          </a:xfrm>
          <a:solidFill>
            <a:schemeClr val="hlink"/>
          </a:solidFill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C296E-624F-438A-8ADF-5DA1B234995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45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Karakteristik trend</a:t>
            </a:r>
          </a:p>
        </p:txBody>
      </p:sp>
      <p:graphicFrame>
        <p:nvGraphicFramePr>
          <p:cNvPr id="445486" name="Group 46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458200" cy="4530727"/>
        </p:xfrm>
        <a:graphic>
          <a:graphicData uri="http://schemas.openxmlformats.org/drawingml/2006/table">
            <a:tbl>
              <a:tblPr/>
              <a:tblGrid>
                <a:gridCol w="2209800"/>
                <a:gridCol w="2362200"/>
                <a:gridCol w="388620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Komponen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Amplitudo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Penyebab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Seasonal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12 bulan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Liburan, musim, perioda finansial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Cyclical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3-5 tahun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Ekonomi nasional, perubahan politik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Bisnis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1-5 tahun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Pemasaran, kompetisi,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Product life 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1-5 tahun, makin pendek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Substitusi produk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61E53-BC72-47D9-B482-D8540D5D448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Deret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Waktu</a:t>
            </a:r>
            <a:r>
              <a:rPr lang="id-ID" sz="3200" b="1" dirty="0" smtClean="0">
                <a:solidFill>
                  <a:srgbClr val="FFFF00"/>
                </a:solidFill>
                <a:latin typeface="Verdana" pitchFamily="34" charset="0"/>
              </a:rPr>
              <a:t/>
            </a:r>
            <a:br>
              <a:rPr lang="id-ID" sz="3200" b="1" dirty="0" smtClean="0">
                <a:solidFill>
                  <a:srgbClr val="FFFF00"/>
                </a:solidFill>
                <a:latin typeface="Verdana" pitchFamily="34" charset="0"/>
              </a:rPr>
            </a:br>
            <a:r>
              <a:rPr lang="id-ID" sz="3200" b="1" dirty="0" smtClean="0">
                <a:solidFill>
                  <a:srgbClr val="FFFF00"/>
                </a:solidFill>
                <a:latin typeface="Verdana" pitchFamily="34" charset="0"/>
              </a:rPr>
              <a:t>(Time Series)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67818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Constant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Linier trend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Quadratic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Exponential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Moving Average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Exponential smoothing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Seasonal</a:t>
            </a:r>
            <a:endParaRPr lang="id-ID" smtClean="0"/>
          </a:p>
        </p:txBody>
      </p:sp>
      <p:pic>
        <p:nvPicPr>
          <p:cNvPr id="34821" name="Picture 4" descr="CAQI12Z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4C722-83BB-4428-A377-B384EB33A8C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1. Metode Constant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44075" name="Text Box 11"/>
          <p:cNvSpPr txBox="1">
            <a:spLocks noChangeArrowheads="1"/>
          </p:cNvSpPr>
          <p:nvPr/>
        </p:nvSpPr>
        <p:spPr bwMode="auto">
          <a:xfrm>
            <a:off x="685800" y="1447800"/>
            <a:ext cx="7086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eaLnBrk="1" hangingPunct="1">
              <a:buFontTx/>
              <a:buChar char="•"/>
              <a:defRPr/>
            </a:pPr>
            <a:r>
              <a:rPr lang="en-US" sz="2800">
                <a:latin typeface="Arial" pitchFamily="34" charset="0"/>
              </a:rPr>
              <a:t>Dalam Metode Constant, peramalan dilakukan dengan mengambil rata-rata data masa lalu (historis).</a:t>
            </a:r>
          </a:p>
          <a:p>
            <a:pPr marL="361950" indent="-361950" eaLnBrk="1" hangingPunct="1"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Rumus untuk metoda linier:</a:t>
            </a:r>
            <a:endParaRPr lang="id-ID" sz="2800">
              <a:latin typeface="Arial" pitchFamily="34" charset="0"/>
            </a:endParaRPr>
          </a:p>
        </p:txBody>
      </p:sp>
      <p:sp>
        <p:nvSpPr>
          <p:cNvPr id="1030" name="Text Box 12"/>
          <p:cNvSpPr txBox="1">
            <a:spLocks noChangeArrowheads="1"/>
          </p:cNvSpPr>
          <p:nvPr/>
        </p:nvSpPr>
        <p:spPr bwMode="auto">
          <a:xfrm>
            <a:off x="4343400" y="3657600"/>
            <a:ext cx="361791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Keterangan:</a:t>
            </a:r>
          </a:p>
          <a:p>
            <a:pPr eaLnBrk="1" hangingPunct="1"/>
            <a:r>
              <a:rPr lang="en-US" sz="2000" i="1">
                <a:latin typeface="Arial" charset="0"/>
              </a:rPr>
              <a:t>d’</a:t>
            </a:r>
            <a:r>
              <a:rPr lang="en-US" sz="2000" i="1" baseline="-25000">
                <a:latin typeface="Arial" charset="0"/>
              </a:rPr>
              <a:t>t</a:t>
            </a:r>
            <a:r>
              <a:rPr lang="en-US" sz="2000">
                <a:latin typeface="Arial" charset="0"/>
              </a:rPr>
              <a:t> = Forecast untuk saat t</a:t>
            </a:r>
          </a:p>
          <a:p>
            <a:pPr eaLnBrk="1" hangingPunct="1"/>
            <a:r>
              <a:rPr lang="en-US" sz="2000" i="1">
                <a:latin typeface="Arial" charset="0"/>
              </a:rPr>
              <a:t>t</a:t>
            </a:r>
            <a:r>
              <a:rPr lang="en-US" sz="2000">
                <a:latin typeface="Arial" charset="0"/>
              </a:rPr>
              <a:t> = time (independent variable)</a:t>
            </a:r>
          </a:p>
          <a:p>
            <a:pPr eaLnBrk="1" hangingPunct="1"/>
            <a:r>
              <a:rPr lang="en-US" sz="2000" i="1">
                <a:latin typeface="Arial" charset="0"/>
              </a:rPr>
              <a:t>d</a:t>
            </a:r>
            <a:r>
              <a:rPr lang="en-US" sz="2000" i="1" baseline="-25000">
                <a:latin typeface="Arial" charset="0"/>
              </a:rPr>
              <a:t>t</a:t>
            </a:r>
            <a:r>
              <a:rPr lang="en-US" sz="2000" i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 demand pada saat t</a:t>
            </a:r>
          </a:p>
          <a:p>
            <a:pPr eaLnBrk="1" hangingPunct="1"/>
            <a:r>
              <a:rPr lang="en-US" sz="2000" i="1"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= jumlah data</a:t>
            </a:r>
          </a:p>
        </p:txBody>
      </p:sp>
      <p:graphicFrame>
        <p:nvGraphicFramePr>
          <p:cNvPr id="1026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1828800" y="3505200"/>
          <a:ext cx="1828800" cy="1625600"/>
        </p:xfrm>
        <a:graphic>
          <a:graphicData uri="http://schemas.openxmlformats.org/presentationml/2006/ole">
            <p:oleObj spid="_x0000_s1026" name="Equation" r:id="rId3" imgW="68580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5A883-3EC1-4633-90C1-9DC35ED5296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Contoh Metode Constant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5110163" y="1754188"/>
          <a:ext cx="1435100" cy="1271587"/>
        </p:xfrm>
        <a:graphic>
          <a:graphicData uri="http://schemas.openxmlformats.org/presentationml/2006/ole">
            <p:oleObj spid="_x0000_s2050" name="Equation" r:id="rId3" imgW="685800" imgH="609480" progId="Equation.3">
              <p:embed/>
            </p:oleObj>
          </a:graphicData>
        </a:graphic>
      </p:graphicFrame>
      <p:sp>
        <p:nvSpPr>
          <p:cNvPr id="468996" name="Rectangle 4"/>
          <p:cNvSpPr>
            <a:spLocks noChangeArrowheads="1"/>
          </p:cNvSpPr>
          <p:nvPr/>
        </p:nvSpPr>
        <p:spPr bwMode="auto">
          <a:xfrm>
            <a:off x="1524000" y="1524000"/>
            <a:ext cx="274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Bulan	t       	 d</a:t>
            </a:r>
            <a:r>
              <a:rPr lang="en-US" sz="2000" u="sng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Jan	1      	 90         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Feb	2     	111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Mar	3      	 99          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Apr	4      	 89    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Mei	5      	 87     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Jun	6      	 84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Jul	7     	104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Aus	8	102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Sep	9	 95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Okt	10	114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Nov	11	103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Des	12	</a:t>
            </a:r>
            <a:r>
              <a:rPr lang="en-US" sz="20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113</a:t>
            </a:r>
          </a:p>
          <a:p>
            <a:pPr marL="342900" indent="-342900" eaLnBrk="1" hangingPunct="1">
              <a:lnSpc>
                <a:spcPts val="2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		     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S=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1191</a:t>
            </a:r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5026025" y="4500563"/>
          <a:ext cx="2381250" cy="1089025"/>
        </p:xfrm>
        <a:graphic>
          <a:graphicData uri="http://schemas.openxmlformats.org/presentationml/2006/ole">
            <p:oleObj spid="_x0000_s2051" name="Equation" r:id="rId4" imgW="132048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08241-3E10-4700-B33B-9F9833A3B81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2. Metode Linier trend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371600" y="4038600"/>
          <a:ext cx="3117850" cy="915988"/>
        </p:xfrm>
        <a:graphic>
          <a:graphicData uri="http://schemas.openxmlformats.org/presentationml/2006/ole">
            <p:oleObj spid="_x0000_s3074" name="Equation" r:id="rId3" imgW="1638000" imgH="50796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371600" y="5105400"/>
          <a:ext cx="2681288" cy="912813"/>
        </p:xfrm>
        <a:graphic>
          <a:graphicData uri="http://schemas.openxmlformats.org/presentationml/2006/ole">
            <p:oleObj spid="_x0000_s3075" name="Equation" r:id="rId4" imgW="1409400" imgH="507960" progId="Equation.3">
              <p:embed/>
            </p:oleObj>
          </a:graphicData>
        </a:graphic>
      </p:graphicFrame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724400" y="3886200"/>
            <a:ext cx="36179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Keterangan:</a:t>
            </a:r>
          </a:p>
          <a:p>
            <a:pPr eaLnBrk="1" hangingPunct="1"/>
            <a:r>
              <a:rPr lang="en-US" sz="2000" i="1">
                <a:latin typeface="Arial" charset="0"/>
              </a:rPr>
              <a:t>d’</a:t>
            </a:r>
            <a:r>
              <a:rPr lang="en-US" sz="2000" i="1" baseline="-25000">
                <a:latin typeface="Arial" charset="0"/>
              </a:rPr>
              <a:t>t</a:t>
            </a:r>
            <a:r>
              <a:rPr lang="en-US" sz="2000">
                <a:latin typeface="Arial" charset="0"/>
              </a:rPr>
              <a:t> = Forecast untuk saat t</a:t>
            </a:r>
          </a:p>
          <a:p>
            <a:pPr eaLnBrk="1" hangingPunct="1"/>
            <a:r>
              <a:rPr lang="en-US" sz="2000">
                <a:latin typeface="Arial" charset="0"/>
              </a:rPr>
              <a:t>a = intercept</a:t>
            </a:r>
          </a:p>
          <a:p>
            <a:pPr eaLnBrk="1" hangingPunct="1"/>
            <a:r>
              <a:rPr lang="en-US" sz="2000">
                <a:latin typeface="Arial" charset="0"/>
              </a:rPr>
              <a:t>b = kemiringan garis</a:t>
            </a:r>
          </a:p>
          <a:p>
            <a:pPr eaLnBrk="1" hangingPunct="1"/>
            <a:r>
              <a:rPr lang="en-US" sz="2000" i="1">
                <a:latin typeface="Arial" charset="0"/>
              </a:rPr>
              <a:t>t</a:t>
            </a:r>
            <a:r>
              <a:rPr lang="en-US" sz="2000">
                <a:latin typeface="Arial" charset="0"/>
              </a:rPr>
              <a:t> = time (independent variable)</a:t>
            </a:r>
          </a:p>
          <a:p>
            <a:pPr eaLnBrk="1" hangingPunct="1"/>
            <a:r>
              <a:rPr lang="en-US" sz="2000" i="1">
                <a:latin typeface="Arial" charset="0"/>
              </a:rPr>
              <a:t>d</a:t>
            </a:r>
            <a:r>
              <a:rPr lang="en-US" sz="2000" i="1" baseline="-25000">
                <a:latin typeface="Arial" charset="0"/>
              </a:rPr>
              <a:t>t</a:t>
            </a:r>
            <a:r>
              <a:rPr lang="en-US" sz="2000" i="1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 demand pada saat t</a:t>
            </a:r>
          </a:p>
          <a:p>
            <a:pPr eaLnBrk="1" hangingPunct="1"/>
            <a:r>
              <a:rPr lang="en-US" sz="2000" i="1"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= jumlah data</a:t>
            </a:r>
          </a:p>
        </p:txBody>
      </p:sp>
      <p:graphicFrame>
        <p:nvGraphicFramePr>
          <p:cNvPr id="3076" name="Object 7"/>
          <p:cNvGraphicFramePr>
            <a:graphicFrameLocks noChangeAspect="1"/>
          </p:cNvGraphicFramePr>
          <p:nvPr>
            <p:ph idx="1"/>
          </p:nvPr>
        </p:nvGraphicFramePr>
        <p:xfrm>
          <a:off x="1371600" y="3276600"/>
          <a:ext cx="4114800" cy="554038"/>
        </p:xfrm>
        <a:graphic>
          <a:graphicData uri="http://schemas.openxmlformats.org/presentationml/2006/ole">
            <p:oleObj spid="_x0000_s3076" name="Equation" r:id="rId5" imgW="1701720" imgH="228600" progId="Equation.3">
              <p:embed/>
            </p:oleObj>
          </a:graphicData>
        </a:graphic>
      </p:graphicFrame>
      <p:sp>
        <p:nvSpPr>
          <p:cNvPr id="345097" name="Rectangle 9"/>
          <p:cNvSpPr>
            <a:spLocks noChangeArrowheads="1"/>
          </p:cNvSpPr>
          <p:nvPr/>
        </p:nvSpPr>
        <p:spPr bwMode="auto">
          <a:xfrm>
            <a:off x="914400" y="1371600"/>
            <a:ext cx="7086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eaLnBrk="1" hangingPunct="1">
              <a:buFontTx/>
              <a:buChar char="•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Model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ini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menggunakan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data yang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secara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random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berfluktuasi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membentuk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garis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lurus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.</a:t>
            </a:r>
          </a:p>
          <a:p>
            <a:pPr marL="361950" indent="-361950" eaLnBrk="1" hangingPunct="1">
              <a:buFontTx/>
              <a:buChar char="•"/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Rumus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untuk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metoda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linier: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8F1E2-6FB6-471B-9124-F1970885C81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Contoh Metode Linear trend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5030788" cy="3811588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t	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baseline="-25000" dirty="0" smtClean="0"/>
              <a:t>	     </a:t>
            </a:r>
            <a:r>
              <a:rPr lang="en-US" sz="2400" dirty="0" err="1" smtClean="0"/>
              <a:t>td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	    t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	</a:t>
            </a:r>
            <a:r>
              <a:rPr lang="en-US" sz="2400" dirty="0" err="1" smtClean="0"/>
              <a:t>d’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	(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dirty="0" err="1" smtClean="0"/>
              <a:t>-d’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</a:p>
          <a:p>
            <a:pPr eaLnBrk="1" hangingPunct="1">
              <a:lnSpc>
                <a:spcPts val="2900"/>
              </a:lnSpc>
              <a:buFont typeface="Wingdings" pitchFamily="2" charset="2"/>
              <a:buNone/>
              <a:defRPr/>
            </a:pPr>
            <a:r>
              <a:rPr lang="en-US" sz="2400" baseline="30000" dirty="0" smtClean="0"/>
              <a:t>1	2050	     2050	      1     2108,5	  3.422,2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baseline="30000" dirty="0" smtClean="0"/>
              <a:t>2	2235	     4470	      4     2210,1	     620,0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baseline="30000" dirty="0" smtClean="0"/>
              <a:t>3	2420	     7260	      9     2311,7	11.728.9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baseline="30000" dirty="0" smtClean="0"/>
              <a:t>4	2360	     9440	    16     2413,3	  2.840,9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baseline="30000" dirty="0" smtClean="0"/>
              <a:t>5	2490	   12450	    25     2514,9	     620,0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u="sng" baseline="30000" dirty="0" smtClean="0"/>
              <a:t>6</a:t>
            </a:r>
            <a:r>
              <a:rPr lang="en-US" sz="2400" baseline="30000" dirty="0" smtClean="0"/>
              <a:t>	</a:t>
            </a:r>
            <a:r>
              <a:rPr lang="en-US" sz="2400" u="sng" baseline="30000" dirty="0" smtClean="0"/>
              <a:t>2620</a:t>
            </a:r>
            <a:r>
              <a:rPr lang="en-US" sz="2400" baseline="30000" dirty="0" smtClean="0"/>
              <a:t>	   </a:t>
            </a:r>
            <a:r>
              <a:rPr lang="en-US" sz="2400" u="sng" baseline="30000" dirty="0" smtClean="0"/>
              <a:t>15720</a:t>
            </a:r>
            <a:r>
              <a:rPr lang="en-US" sz="2400" baseline="30000" dirty="0" smtClean="0"/>
              <a:t>	    </a:t>
            </a:r>
            <a:r>
              <a:rPr lang="en-US" sz="2400" u="sng" baseline="30000" dirty="0" smtClean="0"/>
              <a:t>36</a:t>
            </a:r>
            <a:r>
              <a:rPr lang="en-US" sz="2400" baseline="30000" dirty="0" smtClean="0"/>
              <a:t>     2616,5	       </a:t>
            </a:r>
            <a:r>
              <a:rPr lang="en-US" sz="2400" u="sng" baseline="30000" dirty="0" smtClean="0"/>
              <a:t>12,3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baseline="30000" dirty="0" smtClean="0"/>
              <a:t>21	14175   51390    91  		19.244,3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dirty="0" err="1" smtClean="0"/>
              <a:t>d’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= a + </a:t>
            </a:r>
            <a:r>
              <a:rPr lang="en-US" sz="2400" dirty="0" err="1" smtClean="0"/>
              <a:t>bt</a:t>
            </a:r>
            <a:endParaRPr lang="en-US" sz="2400" dirty="0" smtClean="0"/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 = 2007 + 101,6t</a:t>
            </a:r>
            <a:r>
              <a:rPr lang="en-US" sz="2800" dirty="0" smtClean="0"/>
              <a:t>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943600" y="1600200"/>
          <a:ext cx="2895600" cy="1905000"/>
        </p:xfrm>
        <a:graphic>
          <a:graphicData uri="http://schemas.openxmlformats.org/presentationml/2006/ole">
            <p:oleObj spid="_x0000_s4098" name="Equation" r:id="rId3" imgW="1371600" imgH="901440" progId="Equation.3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943600" y="3657600"/>
          <a:ext cx="2092325" cy="1287463"/>
        </p:xfrm>
        <a:graphic>
          <a:graphicData uri="http://schemas.openxmlformats.org/presentationml/2006/ole">
            <p:oleObj spid="_x0000_s4099" name="Equation" r:id="rId4" imgW="99036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736AE-55B2-4175-8060-40E356E4A34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3. Metode Quadratic (1)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00200"/>
            <a:ext cx="79248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Model ini menggunakan data yang secara random berfluktuasi membentuk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/>
              <a:t>	kurva quadratic.</a:t>
            </a:r>
          </a:p>
          <a:p>
            <a:pPr eaLnBrk="1" hangingPunct="1">
              <a:defRPr/>
            </a:pPr>
            <a:r>
              <a:rPr lang="en-US" sz="2400" smtClean="0"/>
              <a:t>Rumus untuk model quadratic: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d-ID" sz="280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295400" y="3505200"/>
          <a:ext cx="6324600" cy="706438"/>
        </p:xfrm>
        <a:graphic>
          <a:graphicData uri="http://schemas.openxmlformats.org/presentationml/2006/ole">
            <p:oleObj spid="_x0000_s5122" name="Equation" r:id="rId3" imgW="2044440" imgH="228600" progId="Equation.3">
              <p:embed/>
            </p:oleObj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295400" y="4267200"/>
          <a:ext cx="2362200" cy="1298575"/>
        </p:xfrm>
        <a:graphic>
          <a:graphicData uri="http://schemas.openxmlformats.org/presentationml/2006/ole">
            <p:oleObj spid="_x0000_s5123" name="Equation" r:id="rId4" imgW="761760" imgH="419040" progId="Equation.3">
              <p:embed/>
            </p:oleObj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4572000" y="4800600"/>
            <a:ext cx="262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Keterangan : ……</a:t>
            </a:r>
            <a:endParaRPr lang="id-ID" sz="240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ED045-BC50-42B0-A62F-21EC0C98461B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Contoh Metode Quadratic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474115" name="Group 3"/>
          <p:cNvGraphicFramePr>
            <a:graphicFrameLocks noGrp="1"/>
          </p:cNvGraphicFramePr>
          <p:nvPr>
            <p:ph sz="quarter" idx="1"/>
          </p:nvPr>
        </p:nvGraphicFramePr>
        <p:xfrm>
          <a:off x="304800" y="1371600"/>
          <a:ext cx="5181600" cy="2667002"/>
        </p:xfrm>
        <a:graphic>
          <a:graphicData uri="http://schemas.openxmlformats.org/drawingml/2006/table">
            <a:tbl>
              <a:tblPr/>
              <a:tblGrid>
                <a:gridCol w="741363"/>
                <a:gridCol w="736600"/>
                <a:gridCol w="666750"/>
                <a:gridCol w="744537"/>
                <a:gridCol w="814388"/>
                <a:gridCol w="736600"/>
                <a:gridCol w="741362"/>
              </a:tblGrid>
              <a:tr h="3730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r>
                        <a:rPr kumimoji="0" lang="en-US" sz="1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  <a:endParaRPr kumimoji="0" lang="en-US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r>
                        <a:rPr kumimoji="0" lang="en-US" sz="1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  <a:endParaRPr kumimoji="0" lang="en-US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r>
                        <a:rPr kumimoji="0" lang="en-US" sz="1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</a:t>
                      </a:r>
                      <a:r>
                        <a:rPr kumimoji="0" lang="en-US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endPara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td</a:t>
                      </a:r>
                      <a:r>
                        <a:rPr kumimoji="0" lang="en-US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endPara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r>
                        <a:rPr kumimoji="0" lang="en-US" sz="1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</a:t>
                      </a:r>
                      <a:r>
                        <a:rPr kumimoji="0" lang="en-US" sz="1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</a:t>
                      </a:r>
                      <a:endPara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736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979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2654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6" name="Object 70"/>
          <p:cNvGraphicFramePr>
            <a:graphicFrameLocks noChangeAspect="1"/>
          </p:cNvGraphicFramePr>
          <p:nvPr>
            <p:ph sz="quarter" idx="2"/>
          </p:nvPr>
        </p:nvGraphicFramePr>
        <p:xfrm>
          <a:off x="5562600" y="1489075"/>
          <a:ext cx="3276600" cy="350838"/>
        </p:xfrm>
        <a:graphic>
          <a:graphicData uri="http://schemas.openxmlformats.org/presentationml/2006/ole">
            <p:oleObj spid="_x0000_s6146" name="Equation" r:id="rId3" imgW="1892160" imgH="203040" progId="Equation.3">
              <p:embed/>
            </p:oleObj>
          </a:graphicData>
        </a:graphic>
      </p:graphicFrame>
      <p:graphicFrame>
        <p:nvGraphicFramePr>
          <p:cNvPr id="6147" name="Object 71"/>
          <p:cNvGraphicFramePr>
            <a:graphicFrameLocks noChangeAspect="1"/>
          </p:cNvGraphicFramePr>
          <p:nvPr>
            <p:ph sz="quarter" idx="3"/>
          </p:nvPr>
        </p:nvGraphicFramePr>
        <p:xfrm>
          <a:off x="5562600" y="1960563"/>
          <a:ext cx="2738438" cy="406400"/>
        </p:xfrm>
        <a:graphic>
          <a:graphicData uri="http://schemas.openxmlformats.org/presentationml/2006/ole">
            <p:oleObj spid="_x0000_s6147" name="Equation" r:id="rId4" imgW="1562040" imgH="228600" progId="Equation.3">
              <p:embed/>
            </p:oleObj>
          </a:graphicData>
        </a:graphic>
      </p:graphicFrame>
      <p:graphicFrame>
        <p:nvGraphicFramePr>
          <p:cNvPr id="6148" name="Object 72"/>
          <p:cNvGraphicFramePr>
            <a:graphicFrameLocks noChangeAspect="1"/>
          </p:cNvGraphicFramePr>
          <p:nvPr>
            <p:ph sz="quarter" idx="4"/>
          </p:nvPr>
        </p:nvGraphicFramePr>
        <p:xfrm>
          <a:off x="5562600" y="2490788"/>
          <a:ext cx="2970213" cy="379412"/>
        </p:xfrm>
        <a:graphic>
          <a:graphicData uri="http://schemas.openxmlformats.org/presentationml/2006/ole">
            <p:oleObj spid="_x0000_s6148" name="Equation" r:id="rId5" imgW="1777680" imgH="228600" progId="Equation.3">
              <p:embed/>
            </p:oleObj>
          </a:graphicData>
        </a:graphic>
      </p:graphicFrame>
      <p:graphicFrame>
        <p:nvGraphicFramePr>
          <p:cNvPr id="6149" name="Object 73"/>
          <p:cNvGraphicFramePr>
            <a:graphicFrameLocks noChangeAspect="1"/>
          </p:cNvGraphicFramePr>
          <p:nvPr/>
        </p:nvGraphicFramePr>
        <p:xfrm>
          <a:off x="5562600" y="3011488"/>
          <a:ext cx="3276600" cy="342900"/>
        </p:xfrm>
        <a:graphic>
          <a:graphicData uri="http://schemas.openxmlformats.org/presentationml/2006/ole">
            <p:oleObj spid="_x0000_s6149" name="Equation" r:id="rId6" imgW="1942920" imgH="203040" progId="Equation.3">
              <p:embed/>
            </p:oleObj>
          </a:graphicData>
        </a:graphic>
      </p:graphicFrame>
      <p:graphicFrame>
        <p:nvGraphicFramePr>
          <p:cNvPr id="6150" name="Object 74"/>
          <p:cNvGraphicFramePr>
            <a:graphicFrameLocks noChangeAspect="1"/>
          </p:cNvGraphicFramePr>
          <p:nvPr/>
        </p:nvGraphicFramePr>
        <p:xfrm>
          <a:off x="5562600" y="3465513"/>
          <a:ext cx="3276600" cy="315912"/>
        </p:xfrm>
        <a:graphic>
          <a:graphicData uri="http://schemas.openxmlformats.org/presentationml/2006/ole">
            <p:oleObj spid="_x0000_s6150" name="Equation" r:id="rId7" imgW="2108160" imgH="203040" progId="Equation.3">
              <p:embed/>
            </p:oleObj>
          </a:graphicData>
        </a:graphic>
      </p:graphicFrame>
      <p:graphicFrame>
        <p:nvGraphicFramePr>
          <p:cNvPr id="6151" name="Object 75"/>
          <p:cNvGraphicFramePr>
            <a:graphicFrameLocks noChangeAspect="1"/>
          </p:cNvGraphicFramePr>
          <p:nvPr/>
        </p:nvGraphicFramePr>
        <p:xfrm>
          <a:off x="1219200" y="4191000"/>
          <a:ext cx="4495800" cy="608013"/>
        </p:xfrm>
        <a:graphic>
          <a:graphicData uri="http://schemas.openxmlformats.org/presentationml/2006/ole">
            <p:oleObj spid="_x0000_s6151" name="Equation" r:id="rId8" imgW="2476440" imgH="419040" progId="Equation.3">
              <p:embed/>
            </p:oleObj>
          </a:graphicData>
        </a:graphic>
      </p:graphicFrame>
      <p:graphicFrame>
        <p:nvGraphicFramePr>
          <p:cNvPr id="6152" name="Object 76"/>
          <p:cNvGraphicFramePr>
            <a:graphicFrameLocks noChangeAspect="1"/>
          </p:cNvGraphicFramePr>
          <p:nvPr/>
        </p:nvGraphicFramePr>
        <p:xfrm>
          <a:off x="6096000" y="3886200"/>
          <a:ext cx="1981200" cy="787400"/>
        </p:xfrm>
        <a:graphic>
          <a:graphicData uri="http://schemas.openxmlformats.org/presentationml/2006/ole">
            <p:oleObj spid="_x0000_s6152" name="Equation" r:id="rId9" imgW="990360" imgH="393480" progId="Equation.3">
              <p:embed/>
            </p:oleObj>
          </a:graphicData>
        </a:graphic>
      </p:graphicFrame>
      <p:graphicFrame>
        <p:nvGraphicFramePr>
          <p:cNvPr id="6153" name="Object 77"/>
          <p:cNvGraphicFramePr>
            <a:graphicFrameLocks noChangeAspect="1"/>
          </p:cNvGraphicFramePr>
          <p:nvPr/>
        </p:nvGraphicFramePr>
        <p:xfrm>
          <a:off x="1295400" y="4953000"/>
          <a:ext cx="3200400" cy="673100"/>
        </p:xfrm>
        <a:graphic>
          <a:graphicData uri="http://schemas.openxmlformats.org/presentationml/2006/ole">
            <p:oleObj spid="_x0000_s6153" name="Equation" r:id="rId10" imgW="1676160" imgH="393480" progId="Equation.3">
              <p:embed/>
            </p:oleObj>
          </a:graphicData>
        </a:graphic>
      </p:graphicFrame>
      <p:graphicFrame>
        <p:nvGraphicFramePr>
          <p:cNvPr id="6154" name="Object 78"/>
          <p:cNvGraphicFramePr>
            <a:graphicFrameLocks noChangeAspect="1"/>
          </p:cNvGraphicFramePr>
          <p:nvPr/>
        </p:nvGraphicFramePr>
        <p:xfrm>
          <a:off x="1219200" y="5791200"/>
          <a:ext cx="6423025" cy="488950"/>
        </p:xfrm>
        <a:graphic>
          <a:graphicData uri="http://schemas.openxmlformats.org/presentationml/2006/ole">
            <p:oleObj spid="_x0000_s6154" name="Equation" r:id="rId11" imgW="3009600" imgH="2286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333E7-B046-4B4B-92E3-81CBDE74F66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Definisi Peramalan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Peramalan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seni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memprediksi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Peramalan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ramalan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basis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Metode</a:t>
            </a:r>
            <a:r>
              <a:rPr lang="en-US" sz="2400" dirty="0" smtClean="0"/>
              <a:t>: </a:t>
            </a:r>
            <a:r>
              <a:rPr lang="en-US" sz="2400" dirty="0" err="1" smtClean="0"/>
              <a:t>Kualitatif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kuantitatif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Terminologi</a:t>
            </a:r>
            <a:r>
              <a:rPr lang="en-US" sz="2400" dirty="0" smtClean="0"/>
              <a:t>: </a:t>
            </a:r>
            <a:r>
              <a:rPr lang="en-US" sz="2400" dirty="0" err="1" smtClean="0"/>
              <a:t>perioda</a:t>
            </a:r>
            <a:r>
              <a:rPr lang="en-US" sz="2400" dirty="0" smtClean="0"/>
              <a:t>, </a:t>
            </a:r>
            <a:r>
              <a:rPr lang="en-US" sz="2400" dirty="0" err="1" smtClean="0"/>
              <a:t>horison</a:t>
            </a:r>
            <a:r>
              <a:rPr lang="en-US" sz="2400" dirty="0" smtClean="0"/>
              <a:t>, </a:t>
            </a:r>
            <a:r>
              <a:rPr lang="en-US" sz="2400" i="1" dirty="0" smtClean="0"/>
              <a:t>lead time</a:t>
            </a:r>
            <a:r>
              <a:rPr lang="en-US" sz="2400" dirty="0" smtClean="0"/>
              <a:t>, </a:t>
            </a:r>
            <a:r>
              <a:rPr lang="en-US" sz="2400" i="1" dirty="0" smtClean="0"/>
              <a:t>fitting error</a:t>
            </a:r>
            <a:r>
              <a:rPr lang="en-US" sz="2400" dirty="0" smtClean="0"/>
              <a:t>, </a:t>
            </a:r>
            <a:r>
              <a:rPr lang="en-US" sz="2400" i="1" dirty="0" smtClean="0"/>
              <a:t>forecast error</a:t>
            </a:r>
            <a:r>
              <a:rPr lang="en-US" sz="2400" dirty="0" smtClean="0"/>
              <a:t>, data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ramalan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C01E9-0753-463E-88F7-461FD0775BA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3. </a:t>
            </a: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Quadratic (2)</a:t>
            </a:r>
            <a:endParaRPr lang="id-ID" sz="32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1427163" y="1600200"/>
          <a:ext cx="2371725" cy="874713"/>
        </p:xfrm>
        <a:graphic>
          <a:graphicData uri="http://schemas.openxmlformats.org/presentationml/2006/ole">
            <p:oleObj spid="_x0000_s7170" name="Equation" r:id="rId3" imgW="1307880" imgH="482400" progId="Equation.3">
              <p:embed/>
            </p:oleObj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4113213" y="1600200"/>
          <a:ext cx="3398837" cy="889000"/>
        </p:xfrm>
        <a:graphic>
          <a:graphicData uri="http://schemas.openxmlformats.org/presentationml/2006/ole">
            <p:oleObj spid="_x0000_s7171" name="Equation" r:id="rId4" imgW="1650960" imgH="431640" progId="Equation.3">
              <p:embed/>
            </p:oleObj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1447800" y="2590800"/>
          <a:ext cx="3854450" cy="942975"/>
        </p:xfrm>
        <a:graphic>
          <a:graphicData uri="http://schemas.openxmlformats.org/presentationml/2006/ole">
            <p:oleObj spid="_x0000_s7172" name="Equation" r:id="rId5" imgW="1765080" imgH="43164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1447800" y="3657600"/>
          <a:ext cx="2863850" cy="927100"/>
        </p:xfrm>
        <a:graphic>
          <a:graphicData uri="http://schemas.openxmlformats.org/presentationml/2006/ole">
            <p:oleObj spid="_x0000_s7173" name="Equation" r:id="rId6" imgW="1333440" imgH="431640" progId="Equation.3">
              <p:embed/>
            </p:oleObj>
          </a:graphicData>
        </a:graphic>
      </p:graphicFrame>
      <p:graphicFrame>
        <p:nvGraphicFramePr>
          <p:cNvPr id="7174" name="Object 12"/>
          <p:cNvGraphicFramePr>
            <a:graphicFrameLocks noChangeAspect="1"/>
          </p:cNvGraphicFramePr>
          <p:nvPr/>
        </p:nvGraphicFramePr>
        <p:xfrm>
          <a:off x="4643438" y="3657600"/>
          <a:ext cx="2416175" cy="925513"/>
        </p:xfrm>
        <a:graphic>
          <a:graphicData uri="http://schemas.openxmlformats.org/presentationml/2006/ole">
            <p:oleObj spid="_x0000_s7174" name="Equation" r:id="rId7" imgW="1257120" imgH="482400" progId="Equation.3">
              <p:embed/>
            </p:oleObj>
          </a:graphicData>
        </a:graphic>
      </p:graphicFrame>
      <p:graphicFrame>
        <p:nvGraphicFramePr>
          <p:cNvPr id="7175" name="Object 13"/>
          <p:cNvGraphicFramePr>
            <a:graphicFrameLocks noChangeAspect="1"/>
          </p:cNvGraphicFramePr>
          <p:nvPr/>
        </p:nvGraphicFramePr>
        <p:xfrm>
          <a:off x="1317625" y="5486400"/>
          <a:ext cx="1905000" cy="898525"/>
        </p:xfrm>
        <a:graphic>
          <a:graphicData uri="http://schemas.openxmlformats.org/presentationml/2006/ole">
            <p:oleObj spid="_x0000_s7175" name="Equation" r:id="rId8" imgW="888840" imgH="419040" progId="Equation.3">
              <p:embed/>
            </p:oleObj>
          </a:graphicData>
        </a:graphic>
      </p:graphicFrame>
      <p:graphicFrame>
        <p:nvGraphicFramePr>
          <p:cNvPr id="7176" name="Object 14"/>
          <p:cNvGraphicFramePr>
            <a:graphicFrameLocks noChangeAspect="1"/>
          </p:cNvGraphicFramePr>
          <p:nvPr/>
        </p:nvGraphicFramePr>
        <p:xfrm>
          <a:off x="3375025" y="5105400"/>
          <a:ext cx="3657600" cy="1263650"/>
        </p:xfrm>
        <a:graphic>
          <a:graphicData uri="http://schemas.openxmlformats.org/presentationml/2006/ole">
            <p:oleObj spid="_x0000_s7176" name="Equation" r:id="rId9" imgW="176508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40070-B236-4255-A378-F50A631C099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4. Metode Exponential (1)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2296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Digunakan apabila persamaan a dan b tidak bisa dipecahkan dengan cara konvensional.</a:t>
            </a:r>
          </a:p>
          <a:p>
            <a:pPr eaLnBrk="1" hangingPunct="1">
              <a:defRPr/>
            </a:pPr>
            <a:r>
              <a:rPr lang="en-US" sz="2400" smtClean="0"/>
              <a:t>Digunakan transformasi logaritma ke dalam situasi regresi.</a:t>
            </a:r>
          </a:p>
          <a:p>
            <a:pPr eaLnBrk="1" hangingPunct="1">
              <a:defRPr/>
            </a:pPr>
            <a:r>
              <a:rPr lang="en-US" sz="2400" smtClean="0"/>
              <a:t>Persamaan metode eksponensial :</a:t>
            </a:r>
            <a:endParaRPr lang="id-ID" sz="2400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524000" y="3886200"/>
          <a:ext cx="2133600" cy="738188"/>
        </p:xfrm>
        <a:graphic>
          <a:graphicData uri="http://schemas.openxmlformats.org/presentationml/2006/ole">
            <p:oleObj spid="_x0000_s8194" name="Equation" r:id="rId3" imgW="660240" imgH="228600" progId="Equation.3">
              <p:embed/>
            </p:oleObj>
          </a:graphicData>
        </a:graphic>
      </p:graphicFrame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3886200" y="4267200"/>
            <a:ext cx="361791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Keterangan:</a:t>
            </a:r>
          </a:p>
          <a:p>
            <a:pPr eaLnBrk="1" hangingPunct="1"/>
            <a:r>
              <a:rPr lang="en-US" sz="2000" i="1">
                <a:latin typeface="Arial" charset="0"/>
              </a:rPr>
              <a:t>d’</a:t>
            </a:r>
            <a:r>
              <a:rPr lang="en-US" sz="2000" i="1" baseline="-25000">
                <a:latin typeface="Arial" charset="0"/>
              </a:rPr>
              <a:t>t</a:t>
            </a:r>
            <a:r>
              <a:rPr lang="en-US" sz="2000">
                <a:latin typeface="Arial" charset="0"/>
              </a:rPr>
              <a:t> = Forecast untuk saat t</a:t>
            </a:r>
          </a:p>
          <a:p>
            <a:pPr eaLnBrk="1" hangingPunct="1"/>
            <a:r>
              <a:rPr lang="en-US" sz="2000">
                <a:latin typeface="Arial" charset="0"/>
              </a:rPr>
              <a:t>a = intercept</a:t>
            </a:r>
          </a:p>
          <a:p>
            <a:pPr eaLnBrk="1" hangingPunct="1"/>
            <a:r>
              <a:rPr lang="en-US" sz="2000">
                <a:latin typeface="Arial" charset="0"/>
              </a:rPr>
              <a:t>b = kemiringan garis</a:t>
            </a:r>
          </a:p>
          <a:p>
            <a:pPr eaLnBrk="1" hangingPunct="1"/>
            <a:r>
              <a:rPr lang="en-US" sz="2000" i="1">
                <a:latin typeface="Arial" charset="0"/>
              </a:rPr>
              <a:t>t</a:t>
            </a:r>
            <a:r>
              <a:rPr lang="en-US" sz="2000">
                <a:latin typeface="Arial" charset="0"/>
              </a:rPr>
              <a:t> = time (independent variable)</a:t>
            </a:r>
          </a:p>
          <a:p>
            <a:pPr eaLnBrk="1" hangingPunct="1"/>
            <a:r>
              <a:rPr lang="en-US" sz="2000">
                <a:latin typeface="Arial" charset="0"/>
              </a:rPr>
              <a:t>e = exponential (konstanta)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79D3C-2A5B-44DA-B193-6ECB315B3E0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Contoh Metode Eksponensial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475139" name="Group 3"/>
          <p:cNvGraphicFramePr>
            <a:graphicFrameLocks noGrp="1"/>
          </p:cNvGraphicFramePr>
          <p:nvPr>
            <p:ph sz="quarter" idx="1"/>
          </p:nvPr>
        </p:nvGraphicFramePr>
        <p:xfrm>
          <a:off x="457200" y="1676400"/>
          <a:ext cx="4645025" cy="3810002"/>
        </p:xfrm>
        <a:graphic>
          <a:graphicData uri="http://schemas.openxmlformats.org/drawingml/2006/table">
            <a:tbl>
              <a:tblPr/>
              <a:tblGrid>
                <a:gridCol w="930275"/>
                <a:gridCol w="931863"/>
                <a:gridCol w="920750"/>
                <a:gridCol w="931862"/>
                <a:gridCol w="930275"/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</a:t>
                      </a:r>
                      <a:endParaRPr kumimoji="0" lang="id-ID" sz="16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Ln(d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tLn(d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</a:t>
                      </a:r>
                      <a:endParaRPr kumimoji="0" lang="id-ID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2.50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0.92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0.92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4.12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1.42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2.84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6.80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1.92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5.76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9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11.20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2.42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9.68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16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18.47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2.92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14.60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9.60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33.8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" name="Object 53"/>
          <p:cNvGraphicFramePr>
            <a:graphicFrameLocks noChangeAspect="1"/>
          </p:cNvGraphicFramePr>
          <p:nvPr>
            <p:ph sz="quarter" idx="2"/>
          </p:nvPr>
        </p:nvGraphicFramePr>
        <p:xfrm>
          <a:off x="5257800" y="1752600"/>
          <a:ext cx="3379788" cy="782638"/>
        </p:xfrm>
        <a:graphic>
          <a:graphicData uri="http://schemas.openxmlformats.org/presentationml/2006/ole">
            <p:oleObj spid="_x0000_s9218" name="Equation" r:id="rId3" imgW="1917360" imgH="419040" progId="Equation.3">
              <p:embed/>
            </p:oleObj>
          </a:graphicData>
        </a:graphic>
      </p:graphicFrame>
      <p:graphicFrame>
        <p:nvGraphicFramePr>
          <p:cNvPr id="9219" name="Object 54"/>
          <p:cNvGraphicFramePr>
            <a:graphicFrameLocks noChangeAspect="1"/>
          </p:cNvGraphicFramePr>
          <p:nvPr>
            <p:ph sz="quarter" idx="3"/>
          </p:nvPr>
        </p:nvGraphicFramePr>
        <p:xfrm>
          <a:off x="5257800" y="2743200"/>
          <a:ext cx="3355975" cy="693738"/>
        </p:xfrm>
        <a:graphic>
          <a:graphicData uri="http://schemas.openxmlformats.org/presentationml/2006/ole">
            <p:oleObj spid="_x0000_s9219" name="Equation" r:id="rId4" imgW="1892160" imgH="393480" progId="Equation.3">
              <p:embed/>
            </p:oleObj>
          </a:graphicData>
        </a:graphic>
      </p:graphicFrame>
      <p:graphicFrame>
        <p:nvGraphicFramePr>
          <p:cNvPr id="9220" name="Object 55"/>
          <p:cNvGraphicFramePr>
            <a:graphicFrameLocks noChangeAspect="1"/>
          </p:cNvGraphicFramePr>
          <p:nvPr>
            <p:ph sz="quarter" idx="4"/>
          </p:nvPr>
        </p:nvGraphicFramePr>
        <p:xfrm>
          <a:off x="5257800" y="3825875"/>
          <a:ext cx="3387725" cy="487363"/>
        </p:xfrm>
        <a:graphic>
          <a:graphicData uri="http://schemas.openxmlformats.org/presentationml/2006/ole">
            <p:oleObj spid="_x0000_s9220" name="Equation" r:id="rId5" imgW="1892160" imgH="228600" progId="Equation.3">
              <p:embed/>
            </p:oleObj>
          </a:graphicData>
        </a:graphic>
      </p:graphicFrame>
      <p:graphicFrame>
        <p:nvGraphicFramePr>
          <p:cNvPr id="9221" name="Object 56"/>
          <p:cNvGraphicFramePr>
            <a:graphicFrameLocks noChangeAspect="1"/>
          </p:cNvGraphicFramePr>
          <p:nvPr/>
        </p:nvGraphicFramePr>
        <p:xfrm>
          <a:off x="457200" y="5638800"/>
          <a:ext cx="5857875" cy="534988"/>
        </p:xfrm>
        <a:graphic>
          <a:graphicData uri="http://schemas.openxmlformats.org/presentationml/2006/ole">
            <p:oleObj spid="_x0000_s9221" name="Equation" r:id="rId6" imgW="2781000" imgH="2538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19B81-94F2-4295-98DC-2470E111550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4. Metode Eksponensial (2)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83058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Persamaan transformasi logaritma :</a:t>
            </a:r>
            <a:endParaRPr lang="id-ID" sz="2800" smtClean="0"/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219200" y="2376488"/>
          <a:ext cx="5257800" cy="557212"/>
        </p:xfrm>
        <a:graphic>
          <a:graphicData uri="http://schemas.openxmlformats.org/presentationml/2006/ole">
            <p:oleObj spid="_x0000_s10242" name="Equation" r:id="rId3" imgW="2158920" imgH="228600" progId="Equation.3">
              <p:embed/>
            </p:oleObj>
          </a:graphicData>
        </a:graphic>
      </p:graphicFrame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2133600" y="3228975"/>
            <a:ext cx="43132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charset="0"/>
              </a:rPr>
              <a:t>Keterangan:</a:t>
            </a:r>
          </a:p>
          <a:p>
            <a:pPr eaLnBrk="1" hangingPunct="1"/>
            <a:r>
              <a:rPr lang="en-US" sz="2400" i="1">
                <a:latin typeface="Arial" charset="0"/>
              </a:rPr>
              <a:t>d’</a:t>
            </a:r>
            <a:r>
              <a:rPr lang="en-US" sz="2400" i="1" baseline="-25000">
                <a:latin typeface="Arial" charset="0"/>
              </a:rPr>
              <a:t>t</a:t>
            </a:r>
            <a:r>
              <a:rPr lang="en-US" sz="2400">
                <a:latin typeface="Arial" charset="0"/>
              </a:rPr>
              <a:t> = Forecast untuk saat t</a:t>
            </a:r>
          </a:p>
          <a:p>
            <a:pPr eaLnBrk="1" hangingPunct="1"/>
            <a:r>
              <a:rPr lang="en-US" sz="2400">
                <a:latin typeface="Arial" charset="0"/>
              </a:rPr>
              <a:t>a = intercept</a:t>
            </a:r>
          </a:p>
          <a:p>
            <a:pPr eaLnBrk="1" hangingPunct="1"/>
            <a:r>
              <a:rPr lang="en-US" sz="2400">
                <a:latin typeface="Arial" charset="0"/>
              </a:rPr>
              <a:t>b = kemiringan garis</a:t>
            </a:r>
          </a:p>
          <a:p>
            <a:pPr eaLnBrk="1" hangingPunct="1"/>
            <a:r>
              <a:rPr lang="en-US" sz="2400" i="1">
                <a:latin typeface="Arial" charset="0"/>
              </a:rPr>
              <a:t>t</a:t>
            </a:r>
            <a:r>
              <a:rPr lang="en-US" sz="2400">
                <a:latin typeface="Arial" charset="0"/>
              </a:rPr>
              <a:t> = time (independent variable)</a:t>
            </a:r>
          </a:p>
          <a:p>
            <a:pPr eaLnBrk="1" hangingPunct="1"/>
            <a:r>
              <a:rPr lang="en-US" sz="2400">
                <a:latin typeface="Arial" charset="0"/>
              </a:rPr>
              <a:t>e = exponential (konstanta)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87F5C-92A9-4728-960E-55E6918D2066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5. Metode Moving Average (1)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371600"/>
            <a:ext cx="7543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Digunakan bila data-datanya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- tidak memiliki trend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- tidak dipengaruhi faktor musim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Digunakan untuk peramalan dengan perioda waktu spesifik.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Moving Average didefinisikan sebagai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Keterangan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n = jumlah perioda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	d</a:t>
            </a:r>
            <a:r>
              <a:rPr lang="en-US" sz="2400" baseline="-25000" smtClean="0"/>
              <a:t>t</a:t>
            </a:r>
            <a:r>
              <a:rPr lang="en-US" sz="2400" smtClean="0"/>
              <a:t> = demand pada bulan ke t</a:t>
            </a:r>
            <a:endParaRPr lang="id-ID" sz="2400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09800" y="3810000"/>
          <a:ext cx="1600200" cy="1066800"/>
        </p:xfrm>
        <a:graphic>
          <a:graphicData uri="http://schemas.openxmlformats.org/presentationml/2006/ole">
            <p:oleObj spid="_x0000_s11266" name="Equation" r:id="rId3" imgW="86328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5E1A7-0B3C-44E6-A4F0-4C52C2CFF16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Contoh Metode Moving Average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997825" cy="276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smtClean="0"/>
              <a:t>Bulan	  t     d</a:t>
            </a:r>
            <a:r>
              <a:rPr lang="en-US" sz="1600" baseline="-25000" smtClean="0"/>
              <a:t>t</a:t>
            </a:r>
            <a:r>
              <a:rPr lang="en-US" sz="1600" smtClean="0"/>
              <a:t>             MA 3 bulan    		MA 5 bulan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Jan	 1     10                  -  			          -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Feb	 2     12                  -  			          -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Mar	 3     13                  -  			          -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Apr	 4     16    (10+12+13)/3=11,66        	          -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Mei	 5     19    (12+13+16)/3=13,66 		          - 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Jun	 6     23    (13+16+19)/3=16,00	 (10+12+13+16+19)/5 = 14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r>
              <a:rPr lang="en-US" sz="1600" smtClean="0"/>
              <a:t>Jul		 7     26    (16+19+23)/3=19,33	 (12+13+16+19+23)/5 = 16,6</a:t>
            </a:r>
          </a:p>
          <a:p>
            <a:pPr eaLnBrk="1" hangingPunct="1">
              <a:lnSpc>
                <a:spcPts val="2000"/>
              </a:lnSpc>
              <a:buFont typeface="Wingdings" pitchFamily="2" charset="2"/>
              <a:buNone/>
              <a:defRPr/>
            </a:pPr>
            <a:endParaRPr lang="en-US" sz="160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3124200" y="4419600"/>
          <a:ext cx="2590800" cy="1524000"/>
        </p:xfrm>
        <a:graphic>
          <a:graphicData uri="http://schemas.openxmlformats.org/presentationml/2006/ole">
            <p:oleObj spid="_x0000_s12290" name="Equation" r:id="rId3" imgW="86328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25259-671E-4972-A6D0-5458D5AE4F3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95250" algn="l"/>
              </a:tabLst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5. </a:t>
            </a: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Moving Average (2)</a:t>
            </a:r>
            <a:endParaRPr lang="id-ID" sz="32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Peramalan jangka pendek lebih baik dibandingkan jangka panjang.</a:t>
            </a:r>
          </a:p>
          <a:p>
            <a:pPr eaLnBrk="1" hangingPunct="1">
              <a:defRPr/>
            </a:pPr>
            <a:r>
              <a:rPr lang="en-US" sz="2800" smtClean="0"/>
              <a:t>Kelemahan : tidak cocok untuk pola data trend atau pola data musiman.</a:t>
            </a:r>
            <a:endParaRPr lang="id-ID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00189-8365-4BD1-8651-60DF0473224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1139825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6. </a:t>
            </a: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Exponential Smoothing (1)</a:t>
            </a:r>
            <a:endParaRPr lang="id-ID" sz="32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7724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Kesalahan peramalan masa lalu digunakan untuk koreksi peramalan berikutnya.</a:t>
            </a:r>
          </a:p>
          <a:p>
            <a:pPr eaLnBrk="1" hangingPunct="1">
              <a:defRPr/>
            </a:pPr>
            <a:r>
              <a:rPr lang="en-US" sz="2800" smtClean="0"/>
              <a:t>Dihitung berdasarkan hasil peramalan + kesalahan peramalan sebelumnya.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714D9-7AC0-46B2-ADAA-693DAB80DCC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991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6. Metode Exponential Smoothing (2)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1371600" y="4419600"/>
            <a:ext cx="7010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besar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smoothing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dilakukan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kecil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kecil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smoothing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dilakukan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semakin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besar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optimum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akan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meminimumkan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MSE, MAPE 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id-ID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2895600" y="2057400"/>
          <a:ext cx="3179763" cy="555625"/>
        </p:xfrm>
        <a:graphic>
          <a:graphicData uri="http://schemas.openxmlformats.org/presentationml/2006/ole">
            <p:oleObj spid="_x0000_s13314" name="Equation" r:id="rId4" imgW="1307880" imgH="228600" progId="Equation.3">
              <p:embed/>
            </p:oleObj>
          </a:graphicData>
        </a:graphic>
      </p:graphicFrame>
      <p:sp>
        <p:nvSpPr>
          <p:cNvPr id="379910" name="Rectangle 6"/>
          <p:cNvSpPr>
            <a:spLocks noChangeArrowheads="1"/>
          </p:cNvSpPr>
          <p:nvPr/>
        </p:nvSpPr>
        <p:spPr bwMode="auto">
          <a:xfrm>
            <a:off x="1371600" y="1447800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ES didefinisikan sebagai:</a:t>
            </a:r>
            <a:endParaRPr lang="id-ID" sz="28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379911" name="Rectangle 7"/>
          <p:cNvSpPr>
            <a:spLocks noChangeArrowheads="1"/>
          </p:cNvSpPr>
          <p:nvPr/>
        </p:nvSpPr>
        <p:spPr bwMode="auto">
          <a:xfrm>
            <a:off x="1371600" y="2743200"/>
            <a:ext cx="7239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Keterangan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t+1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Ramalan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periode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berikutnya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Demand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aktual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pada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periode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Peramalan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yg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ditentukan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sebelumnya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periode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a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Faktor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bobot</a:t>
            </a:r>
            <a:endParaRPr lang="id-ID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25969-6AD0-4698-8421-4F2BABD9CFB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Contoh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3200" b="1" dirty="0" smtClean="0">
                <a:solidFill>
                  <a:srgbClr val="FFFF00"/>
                </a:solidFill>
                <a:latin typeface="Verdana" pitchFamily="34" charset="0"/>
              </a:rPr>
              <a:t> Exponential Smoothing</a:t>
            </a:r>
            <a:endParaRPr lang="id-ID" sz="32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477187" name="Group 3"/>
          <p:cNvGraphicFramePr>
            <a:graphicFrameLocks noGrp="1"/>
          </p:cNvGraphicFramePr>
          <p:nvPr>
            <p:ph sz="half" idx="1"/>
          </p:nvPr>
        </p:nvGraphicFramePr>
        <p:xfrm>
          <a:off x="838200" y="1524000"/>
          <a:ext cx="4038600" cy="5029200"/>
        </p:xfrm>
        <a:graphic>
          <a:graphicData uri="http://schemas.openxmlformats.org/drawingml/2006/table">
            <a:tbl>
              <a:tblPr/>
              <a:tblGrid>
                <a:gridCol w="850900"/>
                <a:gridCol w="1049338"/>
                <a:gridCol w="1044575"/>
                <a:gridCol w="1093787"/>
              </a:tblGrid>
              <a:tr h="290513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Period</a:t>
                      </a:r>
                      <a:endParaRPr kumimoji="0" lang="id-ID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Demand</a:t>
                      </a:r>
                      <a:endParaRPr kumimoji="0" lang="id-ID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Forecast , F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t+1</a:t>
                      </a:r>
                      <a:endParaRPr kumimoji="0" lang="id-ID" sz="16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051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Symbol" pitchFamily="18" charset="2"/>
                        </a:rPr>
                        <a:t>a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=0.3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Symbol" pitchFamily="18" charset="2"/>
                        </a:rPr>
                        <a:t>a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=0.5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37</a:t>
                      </a:r>
                      <a:endParaRPr kumimoji="0" lang="id-ID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-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-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41</a:t>
                      </a:r>
                      <a:endParaRPr kumimoji="0" lang="id-ID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37.9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38.5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38.83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39.75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38.28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38.37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40.29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41.68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43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43.20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45.84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47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43.14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44.42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9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56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44.30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45.71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10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47.81</a:t>
                      </a:r>
                      <a:endParaRPr kumimoji="0" lang="id-ID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50.85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11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55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49.06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51.42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12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50.84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53.21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51.79</a:t>
                      </a: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53.61</a:t>
                      </a:r>
                      <a:endParaRPr kumimoji="0" lang="id-ID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38" name="Object 82"/>
          <p:cNvGraphicFramePr>
            <a:graphicFrameLocks noChangeAspect="1"/>
          </p:cNvGraphicFramePr>
          <p:nvPr>
            <p:ph sz="half" idx="2"/>
          </p:nvPr>
        </p:nvGraphicFramePr>
        <p:xfrm>
          <a:off x="5119688" y="1905000"/>
          <a:ext cx="3181350" cy="555625"/>
        </p:xfrm>
        <a:graphic>
          <a:graphicData uri="http://schemas.openxmlformats.org/presentationml/2006/ole">
            <p:oleObj spid="_x0000_s14338" name="Equation" r:id="rId3" imgW="1307880" imgH="22860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E665F-B86A-43B8-8A39-156A4CF6979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Peramalan Eksplanatoris dan Deret Berkala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2296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Kedua pendekatan ini saling melengkapi dan dimaksudkan untuk jenis penggunaan yg berbeda.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Pendekatan ekspalanatoris mengasumsikan adanya hubungan sebab akibat di antara input dengan output dari suatu sistem.</a:t>
            </a:r>
          </a:p>
        </p:txBody>
      </p:sp>
      <p:grpSp>
        <p:nvGrpSpPr>
          <p:cNvPr id="24582" name="Group 4"/>
          <p:cNvGrpSpPr>
            <a:grpSpLocks/>
          </p:cNvGrpSpPr>
          <p:nvPr/>
        </p:nvGrpSpPr>
        <p:grpSpPr bwMode="auto">
          <a:xfrm>
            <a:off x="1371600" y="3581400"/>
            <a:ext cx="6705600" cy="1219200"/>
            <a:chOff x="864" y="2016"/>
            <a:chExt cx="4224" cy="768"/>
          </a:xfrm>
        </p:grpSpPr>
        <p:sp>
          <p:nvSpPr>
            <p:cNvPr id="24591" name="Rectangle 5"/>
            <p:cNvSpPr>
              <a:spLocks noChangeArrowheads="1"/>
            </p:cNvSpPr>
            <p:nvPr/>
          </p:nvSpPr>
          <p:spPr bwMode="auto">
            <a:xfrm>
              <a:off x="2064" y="2304"/>
              <a:ext cx="1824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>
                  <a:latin typeface="Arial" charset="0"/>
                </a:rPr>
                <a:t>Hubungan sebab </a:t>
              </a:r>
            </a:p>
            <a:p>
              <a:pPr algn="ctr" eaLnBrk="1" hangingPunct="1"/>
              <a:r>
                <a:rPr lang="en-US" sz="2400">
                  <a:latin typeface="Arial" charset="0"/>
                </a:rPr>
                <a:t>dan akibat</a:t>
              </a:r>
              <a:endParaRPr lang="id-ID" sz="2400">
                <a:latin typeface="Arial" charset="0"/>
              </a:endParaRPr>
            </a:p>
          </p:txBody>
        </p:sp>
        <p:sp>
          <p:nvSpPr>
            <p:cNvPr id="24592" name="Line 6"/>
            <p:cNvSpPr>
              <a:spLocks noChangeShapeType="1"/>
            </p:cNvSpPr>
            <p:nvPr/>
          </p:nvSpPr>
          <p:spPr bwMode="auto">
            <a:xfrm>
              <a:off x="3888" y="2640"/>
              <a:ext cx="1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Line 7"/>
            <p:cNvSpPr>
              <a:spLocks noChangeShapeType="1"/>
            </p:cNvSpPr>
            <p:nvPr/>
          </p:nvSpPr>
          <p:spPr bwMode="auto">
            <a:xfrm>
              <a:off x="864" y="2640"/>
              <a:ext cx="1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Text Box 8"/>
            <p:cNvSpPr txBox="1">
              <a:spLocks noChangeArrowheads="1"/>
            </p:cNvSpPr>
            <p:nvPr/>
          </p:nvSpPr>
          <p:spPr bwMode="auto">
            <a:xfrm>
              <a:off x="1104" y="2304"/>
              <a:ext cx="5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" charset="0"/>
                </a:rPr>
                <a:t>Input</a:t>
              </a:r>
              <a:endParaRPr lang="id-ID" sz="2400">
                <a:latin typeface="Arial" charset="0"/>
              </a:endParaRPr>
            </a:p>
          </p:txBody>
        </p:sp>
        <p:sp>
          <p:nvSpPr>
            <p:cNvPr id="24595" name="Text Box 9"/>
            <p:cNvSpPr txBox="1">
              <a:spLocks noChangeArrowheads="1"/>
            </p:cNvSpPr>
            <p:nvPr/>
          </p:nvSpPr>
          <p:spPr bwMode="auto">
            <a:xfrm>
              <a:off x="4128" y="2304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" charset="0"/>
                </a:rPr>
                <a:t>Output</a:t>
              </a:r>
              <a:endParaRPr lang="id-ID" sz="2400">
                <a:latin typeface="Arial" charset="0"/>
              </a:endParaRPr>
            </a:p>
          </p:txBody>
        </p:sp>
        <p:sp>
          <p:nvSpPr>
            <p:cNvPr id="24596" name="Text Box 10"/>
            <p:cNvSpPr txBox="1">
              <a:spLocks noChangeArrowheads="1"/>
            </p:cNvSpPr>
            <p:nvPr/>
          </p:nvSpPr>
          <p:spPr bwMode="auto">
            <a:xfrm>
              <a:off x="2592" y="2016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" charset="0"/>
                </a:rPr>
                <a:t>Sistem</a:t>
              </a:r>
              <a:endParaRPr lang="id-ID" sz="2400">
                <a:latin typeface="Arial" charset="0"/>
              </a:endParaRPr>
            </a:p>
          </p:txBody>
        </p:sp>
      </p:grpSp>
      <p:sp>
        <p:nvSpPr>
          <p:cNvPr id="444427" name="Text Box 11"/>
          <p:cNvSpPr txBox="1">
            <a:spLocks noChangeArrowheads="1"/>
          </p:cNvSpPr>
          <p:nvPr/>
        </p:nvSpPr>
        <p:spPr bwMode="auto">
          <a:xfrm>
            <a:off x="762000" y="4953000"/>
            <a:ext cx="7924800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7663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Peramalan Deret Berkala memperlakukan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sistem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 sebagai kotak hitam.</a:t>
            </a:r>
            <a:endParaRPr lang="id-ID" sz="24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marL="347663" indent="-347663" eaLnBrk="1" hangingPunct="1">
              <a:defRPr/>
            </a:pPr>
            <a:endParaRPr lang="id-ID" sz="2400">
              <a:latin typeface="Arial" pitchFamily="34" charset="0"/>
            </a:endParaRPr>
          </a:p>
        </p:txBody>
      </p:sp>
      <p:grpSp>
        <p:nvGrpSpPr>
          <p:cNvPr id="24584" name="Group 12"/>
          <p:cNvGrpSpPr>
            <a:grpSpLocks/>
          </p:cNvGrpSpPr>
          <p:nvPr/>
        </p:nvGrpSpPr>
        <p:grpSpPr bwMode="auto">
          <a:xfrm>
            <a:off x="1295400" y="5410200"/>
            <a:ext cx="6400800" cy="1066800"/>
            <a:chOff x="816" y="3360"/>
            <a:chExt cx="4032" cy="672"/>
          </a:xfrm>
        </p:grpSpPr>
        <p:sp>
          <p:nvSpPr>
            <p:cNvPr id="24585" name="Rectangle 13"/>
            <p:cNvSpPr>
              <a:spLocks noChangeArrowheads="1"/>
            </p:cNvSpPr>
            <p:nvPr/>
          </p:nvSpPr>
          <p:spPr bwMode="auto">
            <a:xfrm>
              <a:off x="2016" y="3696"/>
              <a:ext cx="163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>
                  <a:latin typeface="Arial" charset="0"/>
                </a:rPr>
                <a:t>Proses Bangkitan</a:t>
              </a:r>
              <a:endParaRPr lang="id-ID" sz="2400">
                <a:latin typeface="Arial" charset="0"/>
              </a:endParaRPr>
            </a:p>
          </p:txBody>
        </p:sp>
        <p:sp>
          <p:nvSpPr>
            <p:cNvPr id="24586" name="Line 14"/>
            <p:cNvSpPr>
              <a:spLocks noChangeShapeType="1"/>
            </p:cNvSpPr>
            <p:nvPr/>
          </p:nvSpPr>
          <p:spPr bwMode="auto">
            <a:xfrm>
              <a:off x="3648" y="3888"/>
              <a:ext cx="1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5"/>
            <p:cNvSpPr>
              <a:spLocks noChangeShapeType="1"/>
            </p:cNvSpPr>
            <p:nvPr/>
          </p:nvSpPr>
          <p:spPr bwMode="auto">
            <a:xfrm>
              <a:off x="816" y="3888"/>
              <a:ext cx="1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Text Box 16"/>
            <p:cNvSpPr txBox="1">
              <a:spLocks noChangeArrowheads="1"/>
            </p:cNvSpPr>
            <p:nvPr/>
          </p:nvSpPr>
          <p:spPr bwMode="auto">
            <a:xfrm>
              <a:off x="1056" y="3600"/>
              <a:ext cx="5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" charset="0"/>
                </a:rPr>
                <a:t>Input</a:t>
              </a:r>
              <a:endParaRPr lang="id-ID" sz="2400">
                <a:latin typeface="Arial" charset="0"/>
              </a:endParaRPr>
            </a:p>
          </p:txBody>
        </p:sp>
        <p:sp>
          <p:nvSpPr>
            <p:cNvPr id="24589" name="Text Box 17"/>
            <p:cNvSpPr txBox="1">
              <a:spLocks noChangeArrowheads="1"/>
            </p:cNvSpPr>
            <p:nvPr/>
          </p:nvSpPr>
          <p:spPr bwMode="auto">
            <a:xfrm>
              <a:off x="3936" y="3600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" charset="0"/>
                </a:rPr>
                <a:t>Output</a:t>
              </a:r>
              <a:endParaRPr lang="id-ID" sz="2400">
                <a:latin typeface="Arial" charset="0"/>
              </a:endParaRPr>
            </a:p>
          </p:txBody>
        </p:sp>
        <p:sp>
          <p:nvSpPr>
            <p:cNvPr id="24590" name="Text Box 18"/>
            <p:cNvSpPr txBox="1">
              <a:spLocks noChangeArrowheads="1"/>
            </p:cNvSpPr>
            <p:nvPr/>
          </p:nvSpPr>
          <p:spPr bwMode="auto">
            <a:xfrm>
              <a:off x="2544" y="3360"/>
              <a:ext cx="70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" charset="0"/>
                </a:rPr>
                <a:t>Sistem</a:t>
              </a:r>
              <a:endParaRPr lang="id-ID" sz="2400">
                <a:latin typeface="Arial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E0C56D-1484-4AC3-B8EC-F01FB9CFAA7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5532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7. Metode Seasonal</a:t>
            </a:r>
            <a:r>
              <a:rPr lang="en-US" sz="4000" smtClean="0"/>
              <a:t> </a:t>
            </a:r>
            <a:endParaRPr lang="id-ID" sz="4000" smtClean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Demand meningkat karena pengaruh tertentu atau berdasarkan waktu.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Nilai/harga faktor seasonal antar 0 dan 1.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Formulasi peramalan pada tahun ke i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		d’</a:t>
            </a:r>
            <a:r>
              <a:rPr lang="en-US" sz="2800" baseline="-25000" smtClean="0"/>
              <a:t>i</a:t>
            </a:r>
            <a:r>
              <a:rPr lang="en-US" sz="2800" smtClean="0"/>
              <a:t> = a + b</a:t>
            </a:r>
            <a:r>
              <a:rPr lang="en-US" sz="2800" baseline="-25000" smtClean="0"/>
              <a:t>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	Keterangan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		d’</a:t>
            </a:r>
            <a:r>
              <a:rPr lang="en-US" sz="2800" baseline="-25000" smtClean="0"/>
              <a:t>i</a:t>
            </a:r>
            <a:r>
              <a:rPr lang="en-US" sz="2800" smtClean="0"/>
              <a:t> = peramalan untuk saat ke 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		t = perioda waktu (bulan, minggu, dll)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Formulasi Peramalan Seasonal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smtClean="0"/>
              <a:t>	SF</a:t>
            </a:r>
            <a:r>
              <a:rPr lang="en-US" sz="2800" baseline="-25000" smtClean="0"/>
              <a:t>(i) </a:t>
            </a:r>
            <a:r>
              <a:rPr lang="en-US" sz="2800" smtClean="0"/>
              <a:t>= (S</a:t>
            </a:r>
            <a:r>
              <a:rPr lang="en-US" sz="2800" baseline="-25000" smtClean="0"/>
              <a:t>i</a:t>
            </a:r>
            <a:r>
              <a:rPr lang="en-US" sz="2800" smtClean="0"/>
              <a:t>).(d’</a:t>
            </a:r>
            <a:r>
              <a:rPr lang="en-US" sz="2800" baseline="-25000" smtClean="0"/>
              <a:t>t</a:t>
            </a:r>
            <a:r>
              <a:rPr lang="en-US" sz="2800" smtClean="0"/>
              <a:t>)</a:t>
            </a:r>
            <a:endParaRPr lang="id-ID" sz="2800" baseline="-25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d-ID" sz="2800" smtClean="0"/>
          </a:p>
        </p:txBody>
      </p:sp>
      <p:pic>
        <p:nvPicPr>
          <p:cNvPr id="37893" name="Picture 4" descr="j02938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228600"/>
            <a:ext cx="1744663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F3EB9-7507-4975-AA04-EF6A48E1F02F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a = 40.97			b = 4.3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			</a:t>
            </a:r>
            <a:r>
              <a:rPr lang="en-US" sz="2800" smtClean="0">
                <a:solidFill>
                  <a:schemeClr val="accent1"/>
                </a:solidFill>
              </a:rPr>
              <a:t>y = 40.97 + 4.3 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Untuk tahun 1995 (t =4) diperoleh 58.17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Peramalan utk tiap kwartal: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SF</a:t>
            </a:r>
            <a:r>
              <a:rPr lang="en-US" sz="2800" baseline="-25000" smtClean="0"/>
              <a:t>1</a:t>
            </a:r>
            <a:r>
              <a:rPr lang="en-US" sz="2800" smtClean="0"/>
              <a:t> = S</a:t>
            </a:r>
            <a:r>
              <a:rPr lang="en-US" sz="2800" baseline="-25000" smtClean="0"/>
              <a:t>1</a:t>
            </a:r>
            <a:r>
              <a:rPr lang="en-US" sz="2800" smtClean="0"/>
              <a:t>.F</a:t>
            </a:r>
            <a:r>
              <a:rPr lang="en-US" sz="2800" baseline="-25000" smtClean="0"/>
              <a:t>5</a:t>
            </a:r>
            <a:r>
              <a:rPr lang="en-US" sz="2800" smtClean="0"/>
              <a:t> = .28 (58.7) 	= 16.28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SF</a:t>
            </a:r>
            <a:r>
              <a:rPr lang="en-US" sz="2800" baseline="-25000" smtClean="0"/>
              <a:t>2</a:t>
            </a:r>
            <a:r>
              <a:rPr lang="en-US" sz="2800" smtClean="0"/>
              <a:t> 					= 11.63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SF</a:t>
            </a:r>
            <a:r>
              <a:rPr lang="en-US" sz="2800" baseline="-25000" smtClean="0"/>
              <a:t>3</a:t>
            </a:r>
            <a:r>
              <a:rPr lang="en-US" sz="2800" smtClean="0"/>
              <a:t> 					=  8.73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SF</a:t>
            </a:r>
            <a:r>
              <a:rPr lang="en-US" sz="2800" baseline="-25000" smtClean="0"/>
              <a:t>4</a:t>
            </a:r>
            <a:r>
              <a:rPr lang="en-US" sz="2800" smtClean="0"/>
              <a:t> 					= 21.53</a:t>
            </a:r>
            <a:endParaRPr lang="id-ID" sz="2800" smtClean="0"/>
          </a:p>
        </p:txBody>
      </p:sp>
      <p:sp>
        <p:nvSpPr>
          <p:cNvPr id="479235" name="Rectangle 3"/>
          <p:cNvSpPr>
            <a:spLocks noChangeArrowheads="1"/>
          </p:cNvSpPr>
          <p:nvPr/>
        </p:nvSpPr>
        <p:spPr bwMode="auto">
          <a:xfrm>
            <a:off x="609600" y="4302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Contoh Metode Seasonal (2)</a:t>
            </a:r>
            <a:endParaRPr lang="id-ID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4B78D-B373-42FD-923D-15BA5D0391D8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i="1" smtClean="0">
                <a:solidFill>
                  <a:srgbClr val="FFFF00"/>
                </a:solidFill>
                <a:latin typeface="Verdana" pitchFamily="34" charset="0"/>
              </a:rPr>
              <a:t>Forecasting Errors &amp; Tracking Signals</a:t>
            </a:r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auto">
          <a:xfrm>
            <a:off x="838200" y="152400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3 metode perhitungan kesalahan peramalan :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1143000" y="2667000"/>
          <a:ext cx="5154613" cy="1066800"/>
        </p:xfrm>
        <a:graphic>
          <a:graphicData uri="http://schemas.openxmlformats.org/presentationml/2006/ole">
            <p:oleObj spid="_x0000_s15362" name="Equation" r:id="rId4" imgW="3035160" imgH="609480" progId="Equation.3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143000" y="3962400"/>
          <a:ext cx="4743450" cy="1066800"/>
        </p:xfrm>
        <a:graphic>
          <a:graphicData uri="http://schemas.openxmlformats.org/presentationml/2006/ole">
            <p:oleObj spid="_x0000_s15363" name="Equation" r:id="rId5" imgW="2793960" imgH="609480" progId="Equation.3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1066800" y="5257800"/>
          <a:ext cx="6297613" cy="889000"/>
        </p:xfrm>
        <a:graphic>
          <a:graphicData uri="http://schemas.openxmlformats.org/presentationml/2006/ole">
            <p:oleObj spid="_x0000_s15364" name="Equation" r:id="rId6" imgW="3708360" imgH="50796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D9344-1A49-4C69-AD70-B9EE484CBDA2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(1)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Salah satu metode verifikasi adalah Moving Range Chart (MRC).</a:t>
            </a:r>
          </a:p>
          <a:p>
            <a:pPr eaLnBrk="1" hangingPunct="1">
              <a:defRPr/>
            </a:pPr>
            <a:r>
              <a:rPr lang="en-US" sz="2400" smtClean="0"/>
              <a:t>Moving Range (MR) didefinisikan sebagai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 MR = |(d’</a:t>
            </a:r>
            <a:r>
              <a:rPr lang="en-US" sz="2800" baseline="-25000" smtClean="0"/>
              <a:t>t </a:t>
            </a:r>
            <a:r>
              <a:rPr lang="en-US" sz="2800" smtClean="0"/>
              <a:t>– d</a:t>
            </a:r>
            <a:r>
              <a:rPr lang="en-US" sz="2800" baseline="-25000" smtClean="0"/>
              <a:t>t</a:t>
            </a:r>
            <a:r>
              <a:rPr lang="en-US" sz="2800" smtClean="0"/>
              <a:t>) – (d’</a:t>
            </a:r>
            <a:r>
              <a:rPr lang="en-US" sz="2800" baseline="-25000" smtClean="0"/>
              <a:t>t-1</a:t>
            </a:r>
            <a:r>
              <a:rPr lang="en-US" sz="2800" smtClean="0"/>
              <a:t>– d</a:t>
            </a:r>
            <a:r>
              <a:rPr lang="en-US" sz="2800" baseline="-25000" smtClean="0"/>
              <a:t>t-1 </a:t>
            </a:r>
            <a:r>
              <a:rPr lang="en-US" sz="2800" smtClean="0"/>
              <a:t>)|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 Keterangan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 d’</a:t>
            </a:r>
            <a:r>
              <a:rPr lang="en-US" sz="2800" baseline="-25000" smtClean="0"/>
              <a:t>t </a:t>
            </a:r>
            <a:r>
              <a:rPr lang="en-US" sz="2800" smtClean="0"/>
              <a:t>   = ramalan pada bulan ke 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 d</a:t>
            </a:r>
            <a:r>
              <a:rPr lang="en-US" sz="2800" baseline="-25000" smtClean="0"/>
              <a:t>t </a:t>
            </a:r>
            <a:r>
              <a:rPr lang="en-US" sz="2800" smtClean="0"/>
              <a:t>    = kebutuhan pada bulan ke 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 d’</a:t>
            </a:r>
            <a:r>
              <a:rPr lang="en-US" sz="2800" baseline="-25000" smtClean="0"/>
              <a:t>t–1 </a:t>
            </a:r>
            <a:r>
              <a:rPr lang="en-US" sz="2800" smtClean="0"/>
              <a:t> = ramalan pada bulan ke t-1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    d</a:t>
            </a:r>
            <a:r>
              <a:rPr lang="en-US" sz="2800" baseline="-25000" smtClean="0"/>
              <a:t>t–1 </a:t>
            </a:r>
            <a:r>
              <a:rPr lang="en-US" sz="2800" smtClean="0"/>
              <a:t>  = kebutuhan pada bulan ke t-1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AE2C6-5C92-4E09-AEE7-6216C373A00A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(2)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Rata-rata MR dihitung :</a:t>
            </a:r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Batas kontrol atas (UCL), batas kontrol bawah (LCL), dan garis tengah (CL)</a:t>
            </a:r>
          </a:p>
          <a:p>
            <a:pPr eaLnBrk="1" hangingPunct="1">
              <a:defRPr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2514600" y="2133600"/>
          <a:ext cx="2111375" cy="1066800"/>
        </p:xfrm>
        <a:graphic>
          <a:graphicData uri="http://schemas.openxmlformats.org/presentationml/2006/ole">
            <p:oleObj spid="_x0000_s16386" name="Equation" r:id="rId3" imgW="990360" imgH="647640" progId="Equation.3">
              <p:embed/>
            </p:oleObj>
          </a:graphicData>
        </a:graphic>
      </p:graphicFrame>
      <p:graphicFrame>
        <p:nvGraphicFramePr>
          <p:cNvPr id="16387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209800" y="4572000"/>
          <a:ext cx="2743200" cy="1079500"/>
        </p:xfrm>
        <a:graphic>
          <a:graphicData uri="http://schemas.openxmlformats.org/presentationml/2006/ole">
            <p:oleObj spid="_x0000_s16387" name="Equation" r:id="rId4" imgW="1155600" imgH="54576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70A2A-068A-479F-A13F-2AA80B920B35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(3)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1371600" y="1219200"/>
          <a:ext cx="7086600" cy="5259388"/>
        </p:xfrm>
        <a:graphic>
          <a:graphicData uri="http://schemas.openxmlformats.org/presentationml/2006/ole">
            <p:oleObj spid="_x0000_s17410" name="Visio" r:id="rId3" imgW="6676200" imgH="7946280" progId="Visio.Drawing.6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4572000"/>
            <a:ext cx="2057400" cy="1828800"/>
            <a:chOff x="1680" y="2928"/>
            <a:chExt cx="2064" cy="1200"/>
          </a:xfrm>
        </p:grpSpPr>
        <p:grpSp>
          <p:nvGrpSpPr>
            <p:cNvPr id="17415" name="Group 5"/>
            <p:cNvGrpSpPr>
              <a:grpSpLocks/>
            </p:cNvGrpSpPr>
            <p:nvPr/>
          </p:nvGrpSpPr>
          <p:grpSpPr bwMode="auto">
            <a:xfrm>
              <a:off x="1680" y="3024"/>
              <a:ext cx="845" cy="1104"/>
              <a:chOff x="3024" y="3072"/>
              <a:chExt cx="845" cy="1104"/>
            </a:xfrm>
          </p:grpSpPr>
          <p:sp>
            <p:nvSpPr>
              <p:cNvPr id="17417" name="Text Box 6"/>
              <p:cNvSpPr txBox="1">
                <a:spLocks noChangeArrowheads="1"/>
              </p:cNvSpPr>
              <p:nvPr/>
            </p:nvSpPr>
            <p:spPr bwMode="auto">
              <a:xfrm>
                <a:off x="3741" y="3419"/>
                <a:ext cx="128" cy="24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id-ID">
                  <a:latin typeface="Times New Roman" pitchFamily="18" charset="0"/>
                  <a:sym typeface="Wingdings 3" pitchFamily="18" charset="2"/>
                </a:endParaRPr>
              </a:p>
            </p:txBody>
          </p:sp>
          <p:grpSp>
            <p:nvGrpSpPr>
              <p:cNvPr id="17418" name="Group 7"/>
              <p:cNvGrpSpPr>
                <a:grpSpLocks/>
              </p:cNvGrpSpPr>
              <p:nvPr/>
            </p:nvGrpSpPr>
            <p:grpSpPr bwMode="auto">
              <a:xfrm>
                <a:off x="3024" y="3072"/>
                <a:ext cx="576" cy="1104"/>
                <a:chOff x="2135" y="2508"/>
                <a:chExt cx="1305" cy="1635"/>
              </a:xfrm>
            </p:grpSpPr>
            <p:sp>
              <p:nvSpPr>
                <p:cNvPr id="17419" name="Freeform 8"/>
                <p:cNvSpPr>
                  <a:spLocks/>
                </p:cNvSpPr>
                <p:nvPr/>
              </p:nvSpPr>
              <p:spPr bwMode="auto">
                <a:xfrm>
                  <a:off x="2496" y="3035"/>
                  <a:ext cx="856" cy="1068"/>
                </a:xfrm>
                <a:custGeom>
                  <a:avLst/>
                  <a:gdLst>
                    <a:gd name="T0" fmla="*/ 0 w 6850"/>
                    <a:gd name="T1" fmla="*/ 0 h 8544"/>
                    <a:gd name="T2" fmla="*/ 0 w 6850"/>
                    <a:gd name="T3" fmla="*/ 0 h 8544"/>
                    <a:gd name="T4" fmla="*/ 0 w 6850"/>
                    <a:gd name="T5" fmla="*/ 0 h 8544"/>
                    <a:gd name="T6" fmla="*/ 0 w 6850"/>
                    <a:gd name="T7" fmla="*/ 0 h 8544"/>
                    <a:gd name="T8" fmla="*/ 0 w 6850"/>
                    <a:gd name="T9" fmla="*/ 0 h 8544"/>
                    <a:gd name="T10" fmla="*/ 0 w 6850"/>
                    <a:gd name="T11" fmla="*/ 0 h 8544"/>
                    <a:gd name="T12" fmla="*/ 0 w 6850"/>
                    <a:gd name="T13" fmla="*/ 0 h 8544"/>
                    <a:gd name="T14" fmla="*/ 0 w 6850"/>
                    <a:gd name="T15" fmla="*/ 0 h 8544"/>
                    <a:gd name="T16" fmla="*/ 0 w 6850"/>
                    <a:gd name="T17" fmla="*/ 0 h 8544"/>
                    <a:gd name="T18" fmla="*/ 0 w 6850"/>
                    <a:gd name="T19" fmla="*/ 0 h 8544"/>
                    <a:gd name="T20" fmla="*/ 0 w 6850"/>
                    <a:gd name="T21" fmla="*/ 0 h 8544"/>
                    <a:gd name="T22" fmla="*/ 0 w 6850"/>
                    <a:gd name="T23" fmla="*/ 0 h 8544"/>
                    <a:gd name="T24" fmla="*/ 0 w 6850"/>
                    <a:gd name="T25" fmla="*/ 0 h 8544"/>
                    <a:gd name="T26" fmla="*/ 0 w 6850"/>
                    <a:gd name="T27" fmla="*/ 0 h 8544"/>
                    <a:gd name="T28" fmla="*/ 0 w 6850"/>
                    <a:gd name="T29" fmla="*/ 0 h 8544"/>
                    <a:gd name="T30" fmla="*/ 0 w 6850"/>
                    <a:gd name="T31" fmla="*/ 0 h 8544"/>
                    <a:gd name="T32" fmla="*/ 0 w 6850"/>
                    <a:gd name="T33" fmla="*/ 0 h 8544"/>
                    <a:gd name="T34" fmla="*/ 0 w 6850"/>
                    <a:gd name="T35" fmla="*/ 0 h 8544"/>
                    <a:gd name="T36" fmla="*/ 0 w 6850"/>
                    <a:gd name="T37" fmla="*/ 0 h 8544"/>
                    <a:gd name="T38" fmla="*/ 0 w 6850"/>
                    <a:gd name="T39" fmla="*/ 0 h 8544"/>
                    <a:gd name="T40" fmla="*/ 0 w 6850"/>
                    <a:gd name="T41" fmla="*/ 0 h 8544"/>
                    <a:gd name="T42" fmla="*/ 0 w 6850"/>
                    <a:gd name="T43" fmla="*/ 0 h 8544"/>
                    <a:gd name="T44" fmla="*/ 0 w 6850"/>
                    <a:gd name="T45" fmla="*/ 0 h 8544"/>
                    <a:gd name="T46" fmla="*/ 0 w 6850"/>
                    <a:gd name="T47" fmla="*/ 0 h 8544"/>
                    <a:gd name="T48" fmla="*/ 0 w 6850"/>
                    <a:gd name="T49" fmla="*/ 0 h 8544"/>
                    <a:gd name="T50" fmla="*/ 0 w 6850"/>
                    <a:gd name="T51" fmla="*/ 0 h 8544"/>
                    <a:gd name="T52" fmla="*/ 0 w 6850"/>
                    <a:gd name="T53" fmla="*/ 0 h 8544"/>
                    <a:gd name="T54" fmla="*/ 0 w 6850"/>
                    <a:gd name="T55" fmla="*/ 0 h 8544"/>
                    <a:gd name="T56" fmla="*/ 0 w 6850"/>
                    <a:gd name="T57" fmla="*/ 0 h 8544"/>
                    <a:gd name="T58" fmla="*/ 0 w 6850"/>
                    <a:gd name="T59" fmla="*/ 0 h 8544"/>
                    <a:gd name="T60" fmla="*/ 0 w 6850"/>
                    <a:gd name="T61" fmla="*/ 0 h 8544"/>
                    <a:gd name="T62" fmla="*/ 0 w 6850"/>
                    <a:gd name="T63" fmla="*/ 0 h 8544"/>
                    <a:gd name="T64" fmla="*/ 0 w 6850"/>
                    <a:gd name="T65" fmla="*/ 0 h 8544"/>
                    <a:gd name="T66" fmla="*/ 0 w 6850"/>
                    <a:gd name="T67" fmla="*/ 0 h 8544"/>
                    <a:gd name="T68" fmla="*/ 0 w 6850"/>
                    <a:gd name="T69" fmla="*/ 0 h 854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6850"/>
                    <a:gd name="T106" fmla="*/ 0 h 8544"/>
                    <a:gd name="T107" fmla="*/ 6850 w 6850"/>
                    <a:gd name="T108" fmla="*/ 8544 h 854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6850" h="8544">
                      <a:moveTo>
                        <a:pt x="486" y="7925"/>
                      </a:moveTo>
                      <a:lnTo>
                        <a:pt x="0" y="7587"/>
                      </a:lnTo>
                      <a:lnTo>
                        <a:pt x="306" y="6888"/>
                      </a:lnTo>
                      <a:lnTo>
                        <a:pt x="571" y="6773"/>
                      </a:lnTo>
                      <a:lnTo>
                        <a:pt x="1006" y="5882"/>
                      </a:lnTo>
                      <a:lnTo>
                        <a:pt x="1225" y="5177"/>
                      </a:lnTo>
                      <a:lnTo>
                        <a:pt x="1293" y="4760"/>
                      </a:lnTo>
                      <a:lnTo>
                        <a:pt x="2075" y="1089"/>
                      </a:lnTo>
                      <a:lnTo>
                        <a:pt x="2600" y="530"/>
                      </a:lnTo>
                      <a:lnTo>
                        <a:pt x="2582" y="221"/>
                      </a:lnTo>
                      <a:lnTo>
                        <a:pt x="2847" y="0"/>
                      </a:lnTo>
                      <a:lnTo>
                        <a:pt x="3175" y="137"/>
                      </a:lnTo>
                      <a:lnTo>
                        <a:pt x="3542" y="254"/>
                      </a:lnTo>
                      <a:lnTo>
                        <a:pt x="5465" y="423"/>
                      </a:lnTo>
                      <a:lnTo>
                        <a:pt x="6300" y="221"/>
                      </a:lnTo>
                      <a:lnTo>
                        <a:pt x="6610" y="84"/>
                      </a:lnTo>
                      <a:lnTo>
                        <a:pt x="6740" y="168"/>
                      </a:lnTo>
                      <a:lnTo>
                        <a:pt x="6828" y="423"/>
                      </a:lnTo>
                      <a:lnTo>
                        <a:pt x="6850" y="725"/>
                      </a:lnTo>
                      <a:lnTo>
                        <a:pt x="6740" y="844"/>
                      </a:lnTo>
                      <a:lnTo>
                        <a:pt x="6717" y="1175"/>
                      </a:lnTo>
                      <a:lnTo>
                        <a:pt x="6580" y="2069"/>
                      </a:lnTo>
                      <a:lnTo>
                        <a:pt x="5663" y="5316"/>
                      </a:lnTo>
                      <a:lnTo>
                        <a:pt x="4420" y="8544"/>
                      </a:lnTo>
                      <a:lnTo>
                        <a:pt x="3960" y="8544"/>
                      </a:lnTo>
                      <a:lnTo>
                        <a:pt x="3720" y="8264"/>
                      </a:lnTo>
                      <a:lnTo>
                        <a:pt x="3830" y="7840"/>
                      </a:lnTo>
                      <a:lnTo>
                        <a:pt x="3853" y="7702"/>
                      </a:lnTo>
                      <a:lnTo>
                        <a:pt x="4051" y="7587"/>
                      </a:lnTo>
                      <a:lnTo>
                        <a:pt x="4242" y="6913"/>
                      </a:lnTo>
                      <a:lnTo>
                        <a:pt x="4375" y="6384"/>
                      </a:lnTo>
                      <a:lnTo>
                        <a:pt x="4420" y="5770"/>
                      </a:lnTo>
                      <a:lnTo>
                        <a:pt x="4441" y="5374"/>
                      </a:lnTo>
                      <a:lnTo>
                        <a:pt x="3349" y="5316"/>
                      </a:lnTo>
                      <a:lnTo>
                        <a:pt x="486" y="7925"/>
                      </a:lnTo>
                      <a:close/>
                    </a:path>
                  </a:pathLst>
                </a:custGeom>
                <a:solidFill>
                  <a:srgbClr val="70230C"/>
                </a:solidFill>
                <a:ln w="0">
                  <a:solidFill>
                    <a:srgbClr val="70230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0" name="Freeform 9"/>
                <p:cNvSpPr>
                  <a:spLocks/>
                </p:cNvSpPr>
                <p:nvPr/>
              </p:nvSpPr>
              <p:spPr bwMode="auto">
                <a:xfrm>
                  <a:off x="2145" y="2941"/>
                  <a:ext cx="1020" cy="827"/>
                </a:xfrm>
                <a:custGeom>
                  <a:avLst/>
                  <a:gdLst>
                    <a:gd name="T0" fmla="*/ 0 w 8153"/>
                    <a:gd name="T1" fmla="*/ 0 h 6617"/>
                    <a:gd name="T2" fmla="*/ 0 w 8153"/>
                    <a:gd name="T3" fmla="*/ 0 h 6617"/>
                    <a:gd name="T4" fmla="*/ 0 w 8153"/>
                    <a:gd name="T5" fmla="*/ 0 h 6617"/>
                    <a:gd name="T6" fmla="*/ 0 w 8153"/>
                    <a:gd name="T7" fmla="*/ 0 h 6617"/>
                    <a:gd name="T8" fmla="*/ 0 w 8153"/>
                    <a:gd name="T9" fmla="*/ 0 h 6617"/>
                    <a:gd name="T10" fmla="*/ 0 w 8153"/>
                    <a:gd name="T11" fmla="*/ 0 h 6617"/>
                    <a:gd name="T12" fmla="*/ 0 w 8153"/>
                    <a:gd name="T13" fmla="*/ 0 h 6617"/>
                    <a:gd name="T14" fmla="*/ 0 w 8153"/>
                    <a:gd name="T15" fmla="*/ 0 h 6617"/>
                    <a:gd name="T16" fmla="*/ 0 w 8153"/>
                    <a:gd name="T17" fmla="*/ 0 h 6617"/>
                    <a:gd name="T18" fmla="*/ 0 w 8153"/>
                    <a:gd name="T19" fmla="*/ 0 h 6617"/>
                    <a:gd name="T20" fmla="*/ 0 w 8153"/>
                    <a:gd name="T21" fmla="*/ 0 h 6617"/>
                    <a:gd name="T22" fmla="*/ 0 w 8153"/>
                    <a:gd name="T23" fmla="*/ 0 h 6617"/>
                    <a:gd name="T24" fmla="*/ 0 w 8153"/>
                    <a:gd name="T25" fmla="*/ 0 h 6617"/>
                    <a:gd name="T26" fmla="*/ 0 w 8153"/>
                    <a:gd name="T27" fmla="*/ 0 h 6617"/>
                    <a:gd name="T28" fmla="*/ 0 w 8153"/>
                    <a:gd name="T29" fmla="*/ 0 h 6617"/>
                    <a:gd name="T30" fmla="*/ 0 w 8153"/>
                    <a:gd name="T31" fmla="*/ 0 h 6617"/>
                    <a:gd name="T32" fmla="*/ 0 w 8153"/>
                    <a:gd name="T33" fmla="*/ 0 h 6617"/>
                    <a:gd name="T34" fmla="*/ 0 w 8153"/>
                    <a:gd name="T35" fmla="*/ 0 h 6617"/>
                    <a:gd name="T36" fmla="*/ 0 w 8153"/>
                    <a:gd name="T37" fmla="*/ 0 h 6617"/>
                    <a:gd name="T38" fmla="*/ 0 w 8153"/>
                    <a:gd name="T39" fmla="*/ 0 h 6617"/>
                    <a:gd name="T40" fmla="*/ 0 w 8153"/>
                    <a:gd name="T41" fmla="*/ 0 h 6617"/>
                    <a:gd name="T42" fmla="*/ 0 w 8153"/>
                    <a:gd name="T43" fmla="*/ 0 h 6617"/>
                    <a:gd name="T44" fmla="*/ 0 w 8153"/>
                    <a:gd name="T45" fmla="*/ 0 h 6617"/>
                    <a:gd name="T46" fmla="*/ 0 w 8153"/>
                    <a:gd name="T47" fmla="*/ 0 h 6617"/>
                    <a:gd name="T48" fmla="*/ 0 w 8153"/>
                    <a:gd name="T49" fmla="*/ 0 h 6617"/>
                    <a:gd name="T50" fmla="*/ 0 w 8153"/>
                    <a:gd name="T51" fmla="*/ 0 h 6617"/>
                    <a:gd name="T52" fmla="*/ 0 w 8153"/>
                    <a:gd name="T53" fmla="*/ 0 h 6617"/>
                    <a:gd name="T54" fmla="*/ 0 w 8153"/>
                    <a:gd name="T55" fmla="*/ 0 h 6617"/>
                    <a:gd name="T56" fmla="*/ 0 w 8153"/>
                    <a:gd name="T57" fmla="*/ 0 h 6617"/>
                    <a:gd name="T58" fmla="*/ 0 w 8153"/>
                    <a:gd name="T59" fmla="*/ 0 h 6617"/>
                    <a:gd name="T60" fmla="*/ 0 w 8153"/>
                    <a:gd name="T61" fmla="*/ 0 h 6617"/>
                    <a:gd name="T62" fmla="*/ 0 w 8153"/>
                    <a:gd name="T63" fmla="*/ 0 h 6617"/>
                    <a:gd name="T64" fmla="*/ 0 w 8153"/>
                    <a:gd name="T65" fmla="*/ 0 h 6617"/>
                    <a:gd name="T66" fmla="*/ 0 w 8153"/>
                    <a:gd name="T67" fmla="*/ 0 h 6617"/>
                    <a:gd name="T68" fmla="*/ 0 w 8153"/>
                    <a:gd name="T69" fmla="*/ 0 h 6617"/>
                    <a:gd name="T70" fmla="*/ 0 w 8153"/>
                    <a:gd name="T71" fmla="*/ 0 h 6617"/>
                    <a:gd name="T72" fmla="*/ 0 w 8153"/>
                    <a:gd name="T73" fmla="*/ 0 h 6617"/>
                    <a:gd name="T74" fmla="*/ 0 w 8153"/>
                    <a:gd name="T75" fmla="*/ 0 h 6617"/>
                    <a:gd name="T76" fmla="*/ 0 w 8153"/>
                    <a:gd name="T77" fmla="*/ 0 h 6617"/>
                    <a:gd name="T78" fmla="*/ 0 w 8153"/>
                    <a:gd name="T79" fmla="*/ 0 h 661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8153"/>
                    <a:gd name="T121" fmla="*/ 0 h 6617"/>
                    <a:gd name="T122" fmla="*/ 8153 w 8153"/>
                    <a:gd name="T123" fmla="*/ 6617 h 661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8153" h="6617">
                      <a:moveTo>
                        <a:pt x="8153" y="6140"/>
                      </a:moveTo>
                      <a:lnTo>
                        <a:pt x="8061" y="5178"/>
                      </a:lnTo>
                      <a:lnTo>
                        <a:pt x="7921" y="3722"/>
                      </a:lnTo>
                      <a:lnTo>
                        <a:pt x="8132" y="2832"/>
                      </a:lnTo>
                      <a:lnTo>
                        <a:pt x="8025" y="2806"/>
                      </a:lnTo>
                      <a:lnTo>
                        <a:pt x="8113" y="2461"/>
                      </a:lnTo>
                      <a:lnTo>
                        <a:pt x="7760" y="2394"/>
                      </a:lnTo>
                      <a:lnTo>
                        <a:pt x="7867" y="2035"/>
                      </a:lnTo>
                      <a:lnTo>
                        <a:pt x="6972" y="1916"/>
                      </a:lnTo>
                      <a:lnTo>
                        <a:pt x="6228" y="1887"/>
                      </a:lnTo>
                      <a:lnTo>
                        <a:pt x="5515" y="1887"/>
                      </a:lnTo>
                      <a:lnTo>
                        <a:pt x="4616" y="1982"/>
                      </a:lnTo>
                      <a:lnTo>
                        <a:pt x="3404" y="2302"/>
                      </a:lnTo>
                      <a:lnTo>
                        <a:pt x="3158" y="1781"/>
                      </a:lnTo>
                      <a:lnTo>
                        <a:pt x="2653" y="1089"/>
                      </a:lnTo>
                      <a:lnTo>
                        <a:pt x="2161" y="618"/>
                      </a:lnTo>
                      <a:lnTo>
                        <a:pt x="1622" y="254"/>
                      </a:lnTo>
                      <a:lnTo>
                        <a:pt x="1052" y="0"/>
                      </a:lnTo>
                      <a:lnTo>
                        <a:pt x="1586" y="1005"/>
                      </a:lnTo>
                      <a:lnTo>
                        <a:pt x="853" y="662"/>
                      </a:lnTo>
                      <a:lnTo>
                        <a:pt x="566" y="588"/>
                      </a:lnTo>
                      <a:lnTo>
                        <a:pt x="1052" y="1321"/>
                      </a:lnTo>
                      <a:lnTo>
                        <a:pt x="486" y="1277"/>
                      </a:lnTo>
                      <a:lnTo>
                        <a:pt x="0" y="1277"/>
                      </a:lnTo>
                      <a:lnTo>
                        <a:pt x="566" y="1706"/>
                      </a:lnTo>
                      <a:lnTo>
                        <a:pt x="1018" y="2097"/>
                      </a:lnTo>
                      <a:lnTo>
                        <a:pt x="1405" y="2508"/>
                      </a:lnTo>
                      <a:lnTo>
                        <a:pt x="1822" y="2987"/>
                      </a:lnTo>
                      <a:lnTo>
                        <a:pt x="2388" y="3668"/>
                      </a:lnTo>
                      <a:lnTo>
                        <a:pt x="3033" y="4631"/>
                      </a:lnTo>
                      <a:lnTo>
                        <a:pt x="3315" y="5366"/>
                      </a:lnTo>
                      <a:lnTo>
                        <a:pt x="3817" y="5592"/>
                      </a:lnTo>
                      <a:lnTo>
                        <a:pt x="4348" y="5930"/>
                      </a:lnTo>
                      <a:lnTo>
                        <a:pt x="4726" y="6274"/>
                      </a:lnTo>
                      <a:lnTo>
                        <a:pt x="5009" y="6617"/>
                      </a:lnTo>
                      <a:lnTo>
                        <a:pt x="5833" y="6345"/>
                      </a:lnTo>
                      <a:lnTo>
                        <a:pt x="6777" y="6114"/>
                      </a:lnTo>
                      <a:lnTo>
                        <a:pt x="7435" y="6091"/>
                      </a:lnTo>
                      <a:lnTo>
                        <a:pt x="7921" y="6114"/>
                      </a:lnTo>
                      <a:lnTo>
                        <a:pt x="8153" y="61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1" name="Freeform 10"/>
                <p:cNvSpPr>
                  <a:spLocks/>
                </p:cNvSpPr>
                <p:nvPr/>
              </p:nvSpPr>
              <p:spPr bwMode="auto">
                <a:xfrm>
                  <a:off x="2903" y="3086"/>
                  <a:ext cx="224" cy="106"/>
                </a:xfrm>
                <a:custGeom>
                  <a:avLst/>
                  <a:gdLst>
                    <a:gd name="T0" fmla="*/ 0 w 1786"/>
                    <a:gd name="T1" fmla="*/ 0 h 842"/>
                    <a:gd name="T2" fmla="*/ 0 w 1786"/>
                    <a:gd name="T3" fmla="*/ 0 h 842"/>
                    <a:gd name="T4" fmla="*/ 0 w 1786"/>
                    <a:gd name="T5" fmla="*/ 0 h 842"/>
                    <a:gd name="T6" fmla="*/ 0 w 1786"/>
                    <a:gd name="T7" fmla="*/ 0 h 842"/>
                    <a:gd name="T8" fmla="*/ 0 w 1786"/>
                    <a:gd name="T9" fmla="*/ 0 h 842"/>
                    <a:gd name="T10" fmla="*/ 0 w 1786"/>
                    <a:gd name="T11" fmla="*/ 0 h 84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786"/>
                    <a:gd name="T19" fmla="*/ 0 h 842"/>
                    <a:gd name="T20" fmla="*/ 1786 w 1786"/>
                    <a:gd name="T21" fmla="*/ 842 h 84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786" h="842">
                      <a:moveTo>
                        <a:pt x="0" y="725"/>
                      </a:moveTo>
                      <a:lnTo>
                        <a:pt x="714" y="754"/>
                      </a:lnTo>
                      <a:lnTo>
                        <a:pt x="1591" y="842"/>
                      </a:lnTo>
                      <a:lnTo>
                        <a:pt x="1786" y="137"/>
                      </a:lnTo>
                      <a:lnTo>
                        <a:pt x="343" y="0"/>
                      </a:lnTo>
                      <a:lnTo>
                        <a:pt x="0" y="72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2" name="Freeform 11"/>
                <p:cNvSpPr>
                  <a:spLocks/>
                </p:cNvSpPr>
                <p:nvPr/>
              </p:nvSpPr>
              <p:spPr bwMode="auto">
                <a:xfrm>
                  <a:off x="3023" y="3378"/>
                  <a:ext cx="245" cy="253"/>
                </a:xfrm>
                <a:custGeom>
                  <a:avLst/>
                  <a:gdLst>
                    <a:gd name="T0" fmla="*/ 0 w 1956"/>
                    <a:gd name="T1" fmla="*/ 0 h 2018"/>
                    <a:gd name="T2" fmla="*/ 0 w 1956"/>
                    <a:gd name="T3" fmla="*/ 0 h 2018"/>
                    <a:gd name="T4" fmla="*/ 0 w 1956"/>
                    <a:gd name="T5" fmla="*/ 0 h 2018"/>
                    <a:gd name="T6" fmla="*/ 0 w 1956"/>
                    <a:gd name="T7" fmla="*/ 0 h 2018"/>
                    <a:gd name="T8" fmla="*/ 0 w 1956"/>
                    <a:gd name="T9" fmla="*/ 0 h 2018"/>
                    <a:gd name="T10" fmla="*/ 0 w 1956"/>
                    <a:gd name="T11" fmla="*/ 0 h 2018"/>
                    <a:gd name="T12" fmla="*/ 0 w 1956"/>
                    <a:gd name="T13" fmla="*/ 0 h 2018"/>
                    <a:gd name="T14" fmla="*/ 0 w 1956"/>
                    <a:gd name="T15" fmla="*/ 0 h 2018"/>
                    <a:gd name="T16" fmla="*/ 0 w 1956"/>
                    <a:gd name="T17" fmla="*/ 0 h 2018"/>
                    <a:gd name="T18" fmla="*/ 0 w 1956"/>
                    <a:gd name="T19" fmla="*/ 0 h 2018"/>
                    <a:gd name="T20" fmla="*/ 0 w 1956"/>
                    <a:gd name="T21" fmla="*/ 0 h 2018"/>
                    <a:gd name="T22" fmla="*/ 0 w 1956"/>
                    <a:gd name="T23" fmla="*/ 0 h 2018"/>
                    <a:gd name="T24" fmla="*/ 0 w 1956"/>
                    <a:gd name="T25" fmla="*/ 0 h 2018"/>
                    <a:gd name="T26" fmla="*/ 0 w 1956"/>
                    <a:gd name="T27" fmla="*/ 0 h 2018"/>
                    <a:gd name="T28" fmla="*/ 0 w 1956"/>
                    <a:gd name="T29" fmla="*/ 0 h 2018"/>
                    <a:gd name="T30" fmla="*/ 0 w 1956"/>
                    <a:gd name="T31" fmla="*/ 0 h 2018"/>
                    <a:gd name="T32" fmla="*/ 0 w 1956"/>
                    <a:gd name="T33" fmla="*/ 0 h 2018"/>
                    <a:gd name="T34" fmla="*/ 0 w 1956"/>
                    <a:gd name="T35" fmla="*/ 0 h 2018"/>
                    <a:gd name="T36" fmla="*/ 0 w 1956"/>
                    <a:gd name="T37" fmla="*/ 0 h 2018"/>
                    <a:gd name="T38" fmla="*/ 0 w 1956"/>
                    <a:gd name="T39" fmla="*/ 0 h 2018"/>
                    <a:gd name="T40" fmla="*/ 0 w 1956"/>
                    <a:gd name="T41" fmla="*/ 0 h 2018"/>
                    <a:gd name="T42" fmla="*/ 0 w 1956"/>
                    <a:gd name="T43" fmla="*/ 0 h 2018"/>
                    <a:gd name="T44" fmla="*/ 0 w 1956"/>
                    <a:gd name="T45" fmla="*/ 0 h 2018"/>
                    <a:gd name="T46" fmla="*/ 0 w 1956"/>
                    <a:gd name="T47" fmla="*/ 0 h 201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1956"/>
                    <a:gd name="T73" fmla="*/ 0 h 2018"/>
                    <a:gd name="T74" fmla="*/ 1956 w 1956"/>
                    <a:gd name="T75" fmla="*/ 2018 h 2018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1956" h="2018">
                      <a:moveTo>
                        <a:pt x="1268" y="0"/>
                      </a:moveTo>
                      <a:lnTo>
                        <a:pt x="1154" y="94"/>
                      </a:lnTo>
                      <a:lnTo>
                        <a:pt x="833" y="294"/>
                      </a:lnTo>
                      <a:lnTo>
                        <a:pt x="484" y="441"/>
                      </a:lnTo>
                      <a:lnTo>
                        <a:pt x="0" y="597"/>
                      </a:lnTo>
                      <a:lnTo>
                        <a:pt x="35" y="850"/>
                      </a:lnTo>
                      <a:lnTo>
                        <a:pt x="201" y="1091"/>
                      </a:lnTo>
                      <a:lnTo>
                        <a:pt x="529" y="1091"/>
                      </a:lnTo>
                      <a:lnTo>
                        <a:pt x="240" y="1261"/>
                      </a:lnTo>
                      <a:lnTo>
                        <a:pt x="128" y="1371"/>
                      </a:lnTo>
                      <a:lnTo>
                        <a:pt x="130" y="1467"/>
                      </a:lnTo>
                      <a:lnTo>
                        <a:pt x="267" y="1544"/>
                      </a:lnTo>
                      <a:lnTo>
                        <a:pt x="400" y="1612"/>
                      </a:lnTo>
                      <a:lnTo>
                        <a:pt x="281" y="1719"/>
                      </a:lnTo>
                      <a:lnTo>
                        <a:pt x="288" y="1813"/>
                      </a:lnTo>
                      <a:lnTo>
                        <a:pt x="374" y="1912"/>
                      </a:lnTo>
                      <a:lnTo>
                        <a:pt x="815" y="2018"/>
                      </a:lnTo>
                      <a:lnTo>
                        <a:pt x="1230" y="1964"/>
                      </a:lnTo>
                      <a:lnTo>
                        <a:pt x="1478" y="1676"/>
                      </a:lnTo>
                      <a:lnTo>
                        <a:pt x="1956" y="743"/>
                      </a:lnTo>
                      <a:lnTo>
                        <a:pt x="1894" y="383"/>
                      </a:lnTo>
                      <a:lnTo>
                        <a:pt x="1729" y="142"/>
                      </a:lnTo>
                      <a:lnTo>
                        <a:pt x="1549" y="32"/>
                      </a:lnTo>
                      <a:lnTo>
                        <a:pt x="1268" y="0"/>
                      </a:lnTo>
                      <a:close/>
                    </a:path>
                  </a:pathLst>
                </a:custGeom>
                <a:solidFill>
                  <a:srgbClr val="FFC98E"/>
                </a:solidFill>
                <a:ln w="0">
                  <a:solidFill>
                    <a:srgbClr val="FFC98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3" name="Freeform 12"/>
                <p:cNvSpPr>
                  <a:spLocks/>
                </p:cNvSpPr>
                <p:nvPr/>
              </p:nvSpPr>
              <p:spPr bwMode="auto">
                <a:xfrm>
                  <a:off x="2335" y="3308"/>
                  <a:ext cx="214" cy="212"/>
                </a:xfrm>
                <a:custGeom>
                  <a:avLst/>
                  <a:gdLst>
                    <a:gd name="T0" fmla="*/ 0 w 1716"/>
                    <a:gd name="T1" fmla="*/ 0 h 1697"/>
                    <a:gd name="T2" fmla="*/ 0 w 1716"/>
                    <a:gd name="T3" fmla="*/ 0 h 1697"/>
                    <a:gd name="T4" fmla="*/ 0 w 1716"/>
                    <a:gd name="T5" fmla="*/ 0 h 1697"/>
                    <a:gd name="T6" fmla="*/ 0 w 1716"/>
                    <a:gd name="T7" fmla="*/ 0 h 1697"/>
                    <a:gd name="T8" fmla="*/ 0 w 1716"/>
                    <a:gd name="T9" fmla="*/ 0 h 1697"/>
                    <a:gd name="T10" fmla="*/ 0 w 1716"/>
                    <a:gd name="T11" fmla="*/ 0 h 1697"/>
                    <a:gd name="T12" fmla="*/ 0 w 1716"/>
                    <a:gd name="T13" fmla="*/ 0 h 1697"/>
                    <a:gd name="T14" fmla="*/ 0 w 1716"/>
                    <a:gd name="T15" fmla="*/ 0 h 1697"/>
                    <a:gd name="T16" fmla="*/ 0 w 1716"/>
                    <a:gd name="T17" fmla="*/ 0 h 1697"/>
                    <a:gd name="T18" fmla="*/ 0 w 1716"/>
                    <a:gd name="T19" fmla="*/ 0 h 1697"/>
                    <a:gd name="T20" fmla="*/ 0 w 1716"/>
                    <a:gd name="T21" fmla="*/ 0 h 1697"/>
                    <a:gd name="T22" fmla="*/ 0 w 1716"/>
                    <a:gd name="T23" fmla="*/ 0 h 1697"/>
                    <a:gd name="T24" fmla="*/ 0 w 1716"/>
                    <a:gd name="T25" fmla="*/ 0 h 1697"/>
                    <a:gd name="T26" fmla="*/ 0 w 1716"/>
                    <a:gd name="T27" fmla="*/ 0 h 1697"/>
                    <a:gd name="T28" fmla="*/ 0 w 1716"/>
                    <a:gd name="T29" fmla="*/ 0 h 1697"/>
                    <a:gd name="T30" fmla="*/ 0 w 1716"/>
                    <a:gd name="T31" fmla="*/ 0 h 1697"/>
                    <a:gd name="T32" fmla="*/ 0 w 1716"/>
                    <a:gd name="T33" fmla="*/ 0 h 1697"/>
                    <a:gd name="T34" fmla="*/ 0 w 1716"/>
                    <a:gd name="T35" fmla="*/ 0 h 1697"/>
                    <a:gd name="T36" fmla="*/ 0 w 1716"/>
                    <a:gd name="T37" fmla="*/ 0 h 1697"/>
                    <a:gd name="T38" fmla="*/ 0 w 1716"/>
                    <a:gd name="T39" fmla="*/ 0 h 1697"/>
                    <a:gd name="T40" fmla="*/ 0 w 1716"/>
                    <a:gd name="T41" fmla="*/ 0 h 1697"/>
                    <a:gd name="T42" fmla="*/ 0 w 1716"/>
                    <a:gd name="T43" fmla="*/ 0 h 1697"/>
                    <a:gd name="T44" fmla="*/ 0 w 1716"/>
                    <a:gd name="T45" fmla="*/ 0 h 1697"/>
                    <a:gd name="T46" fmla="*/ 0 w 1716"/>
                    <a:gd name="T47" fmla="*/ 0 h 1697"/>
                    <a:gd name="T48" fmla="*/ 0 w 1716"/>
                    <a:gd name="T49" fmla="*/ 0 h 1697"/>
                    <a:gd name="T50" fmla="*/ 0 w 1716"/>
                    <a:gd name="T51" fmla="*/ 0 h 169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16"/>
                    <a:gd name="T79" fmla="*/ 0 h 1697"/>
                    <a:gd name="T80" fmla="*/ 1716 w 1716"/>
                    <a:gd name="T81" fmla="*/ 1697 h 169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16" h="1697">
                      <a:moveTo>
                        <a:pt x="218" y="0"/>
                      </a:moveTo>
                      <a:lnTo>
                        <a:pt x="107" y="168"/>
                      </a:lnTo>
                      <a:lnTo>
                        <a:pt x="0" y="427"/>
                      </a:lnTo>
                      <a:lnTo>
                        <a:pt x="0" y="641"/>
                      </a:lnTo>
                      <a:lnTo>
                        <a:pt x="45" y="803"/>
                      </a:lnTo>
                      <a:lnTo>
                        <a:pt x="339" y="925"/>
                      </a:lnTo>
                      <a:lnTo>
                        <a:pt x="309" y="1068"/>
                      </a:lnTo>
                      <a:lnTo>
                        <a:pt x="361" y="1270"/>
                      </a:lnTo>
                      <a:lnTo>
                        <a:pt x="539" y="1373"/>
                      </a:lnTo>
                      <a:lnTo>
                        <a:pt x="718" y="1373"/>
                      </a:lnTo>
                      <a:lnTo>
                        <a:pt x="678" y="1521"/>
                      </a:lnTo>
                      <a:lnTo>
                        <a:pt x="781" y="1697"/>
                      </a:lnTo>
                      <a:lnTo>
                        <a:pt x="1391" y="1602"/>
                      </a:lnTo>
                      <a:lnTo>
                        <a:pt x="1683" y="1322"/>
                      </a:lnTo>
                      <a:lnTo>
                        <a:pt x="1716" y="1104"/>
                      </a:lnTo>
                      <a:lnTo>
                        <a:pt x="1594" y="1032"/>
                      </a:lnTo>
                      <a:lnTo>
                        <a:pt x="1452" y="994"/>
                      </a:lnTo>
                      <a:lnTo>
                        <a:pt x="1480" y="793"/>
                      </a:lnTo>
                      <a:lnTo>
                        <a:pt x="1314" y="620"/>
                      </a:lnTo>
                      <a:lnTo>
                        <a:pt x="1065" y="601"/>
                      </a:lnTo>
                      <a:lnTo>
                        <a:pt x="1176" y="417"/>
                      </a:lnTo>
                      <a:lnTo>
                        <a:pt x="1135" y="236"/>
                      </a:lnTo>
                      <a:lnTo>
                        <a:pt x="980" y="178"/>
                      </a:lnTo>
                      <a:lnTo>
                        <a:pt x="667" y="321"/>
                      </a:lnTo>
                      <a:lnTo>
                        <a:pt x="491" y="321"/>
                      </a:lnTo>
                      <a:lnTo>
                        <a:pt x="218" y="0"/>
                      </a:lnTo>
                      <a:close/>
                    </a:path>
                  </a:pathLst>
                </a:custGeom>
                <a:solidFill>
                  <a:srgbClr val="FFC98E"/>
                </a:solidFill>
                <a:ln w="0">
                  <a:solidFill>
                    <a:srgbClr val="FFC98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4" name="Freeform 13"/>
                <p:cNvSpPr>
                  <a:spLocks/>
                </p:cNvSpPr>
                <p:nvPr/>
              </p:nvSpPr>
              <p:spPr bwMode="auto">
                <a:xfrm>
                  <a:off x="2958" y="2512"/>
                  <a:ext cx="100" cy="74"/>
                </a:xfrm>
                <a:custGeom>
                  <a:avLst/>
                  <a:gdLst>
                    <a:gd name="T0" fmla="*/ 0 w 803"/>
                    <a:gd name="T1" fmla="*/ 0 h 593"/>
                    <a:gd name="T2" fmla="*/ 0 w 803"/>
                    <a:gd name="T3" fmla="*/ 0 h 593"/>
                    <a:gd name="T4" fmla="*/ 0 w 803"/>
                    <a:gd name="T5" fmla="*/ 0 h 593"/>
                    <a:gd name="T6" fmla="*/ 0 w 803"/>
                    <a:gd name="T7" fmla="*/ 0 h 593"/>
                    <a:gd name="T8" fmla="*/ 0 w 803"/>
                    <a:gd name="T9" fmla="*/ 0 h 593"/>
                    <a:gd name="T10" fmla="*/ 0 w 803"/>
                    <a:gd name="T11" fmla="*/ 0 h 593"/>
                    <a:gd name="T12" fmla="*/ 0 w 803"/>
                    <a:gd name="T13" fmla="*/ 0 h 593"/>
                    <a:gd name="T14" fmla="*/ 0 w 803"/>
                    <a:gd name="T15" fmla="*/ 0 h 593"/>
                    <a:gd name="T16" fmla="*/ 0 w 803"/>
                    <a:gd name="T17" fmla="*/ 0 h 593"/>
                    <a:gd name="T18" fmla="*/ 0 w 803"/>
                    <a:gd name="T19" fmla="*/ 0 h 593"/>
                    <a:gd name="T20" fmla="*/ 0 w 803"/>
                    <a:gd name="T21" fmla="*/ 0 h 593"/>
                    <a:gd name="T22" fmla="*/ 0 w 803"/>
                    <a:gd name="T23" fmla="*/ 0 h 59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803"/>
                    <a:gd name="T37" fmla="*/ 0 h 593"/>
                    <a:gd name="T38" fmla="*/ 803 w 803"/>
                    <a:gd name="T39" fmla="*/ 593 h 593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803" h="593">
                      <a:moveTo>
                        <a:pt x="156" y="0"/>
                      </a:moveTo>
                      <a:lnTo>
                        <a:pt x="0" y="67"/>
                      </a:lnTo>
                      <a:lnTo>
                        <a:pt x="5" y="191"/>
                      </a:lnTo>
                      <a:lnTo>
                        <a:pt x="138" y="280"/>
                      </a:lnTo>
                      <a:lnTo>
                        <a:pt x="438" y="316"/>
                      </a:lnTo>
                      <a:lnTo>
                        <a:pt x="692" y="445"/>
                      </a:lnTo>
                      <a:lnTo>
                        <a:pt x="803" y="593"/>
                      </a:lnTo>
                      <a:lnTo>
                        <a:pt x="759" y="413"/>
                      </a:lnTo>
                      <a:lnTo>
                        <a:pt x="597" y="204"/>
                      </a:lnTo>
                      <a:lnTo>
                        <a:pt x="402" y="56"/>
                      </a:lnTo>
                      <a:lnTo>
                        <a:pt x="273" y="16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00EAFF"/>
                </a:solidFill>
                <a:ln w="0">
                  <a:solidFill>
                    <a:srgbClr val="00EA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5" name="Freeform 14"/>
                <p:cNvSpPr>
                  <a:spLocks/>
                </p:cNvSpPr>
                <p:nvPr/>
              </p:nvSpPr>
              <p:spPr bwMode="auto">
                <a:xfrm>
                  <a:off x="3331" y="2681"/>
                  <a:ext cx="101" cy="42"/>
                </a:xfrm>
                <a:custGeom>
                  <a:avLst/>
                  <a:gdLst>
                    <a:gd name="T0" fmla="*/ 0 w 803"/>
                    <a:gd name="T1" fmla="*/ 0 h 333"/>
                    <a:gd name="T2" fmla="*/ 0 w 803"/>
                    <a:gd name="T3" fmla="*/ 0 h 333"/>
                    <a:gd name="T4" fmla="*/ 0 w 803"/>
                    <a:gd name="T5" fmla="*/ 0 h 333"/>
                    <a:gd name="T6" fmla="*/ 0 w 803"/>
                    <a:gd name="T7" fmla="*/ 0 h 333"/>
                    <a:gd name="T8" fmla="*/ 0 w 803"/>
                    <a:gd name="T9" fmla="*/ 0 h 333"/>
                    <a:gd name="T10" fmla="*/ 0 w 803"/>
                    <a:gd name="T11" fmla="*/ 0 h 333"/>
                    <a:gd name="T12" fmla="*/ 0 w 803"/>
                    <a:gd name="T13" fmla="*/ 0 h 333"/>
                    <a:gd name="T14" fmla="*/ 0 w 803"/>
                    <a:gd name="T15" fmla="*/ 0 h 333"/>
                    <a:gd name="T16" fmla="*/ 0 w 803"/>
                    <a:gd name="T17" fmla="*/ 0 h 333"/>
                    <a:gd name="T18" fmla="*/ 0 w 803"/>
                    <a:gd name="T19" fmla="*/ 0 h 333"/>
                    <a:gd name="T20" fmla="*/ 0 w 803"/>
                    <a:gd name="T21" fmla="*/ 0 h 333"/>
                    <a:gd name="T22" fmla="*/ 0 w 803"/>
                    <a:gd name="T23" fmla="*/ 0 h 33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803"/>
                    <a:gd name="T37" fmla="*/ 0 h 333"/>
                    <a:gd name="T38" fmla="*/ 803 w 803"/>
                    <a:gd name="T39" fmla="*/ 333 h 333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803" h="333">
                      <a:moveTo>
                        <a:pt x="0" y="207"/>
                      </a:moveTo>
                      <a:lnTo>
                        <a:pt x="177" y="66"/>
                      </a:lnTo>
                      <a:lnTo>
                        <a:pt x="439" y="0"/>
                      </a:lnTo>
                      <a:lnTo>
                        <a:pt x="627" y="0"/>
                      </a:lnTo>
                      <a:lnTo>
                        <a:pt x="774" y="102"/>
                      </a:lnTo>
                      <a:lnTo>
                        <a:pt x="803" y="244"/>
                      </a:lnTo>
                      <a:lnTo>
                        <a:pt x="734" y="310"/>
                      </a:lnTo>
                      <a:lnTo>
                        <a:pt x="627" y="333"/>
                      </a:lnTo>
                      <a:lnTo>
                        <a:pt x="490" y="257"/>
                      </a:lnTo>
                      <a:lnTo>
                        <a:pt x="324" y="207"/>
                      </a:lnTo>
                      <a:lnTo>
                        <a:pt x="192" y="19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EAFF"/>
                </a:solidFill>
                <a:ln w="0">
                  <a:solidFill>
                    <a:srgbClr val="00EA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6" name="Freeform 15"/>
                <p:cNvSpPr>
                  <a:spLocks/>
                </p:cNvSpPr>
                <p:nvPr/>
              </p:nvSpPr>
              <p:spPr bwMode="auto">
                <a:xfrm>
                  <a:off x="2816" y="2546"/>
                  <a:ext cx="500" cy="620"/>
                </a:xfrm>
                <a:custGeom>
                  <a:avLst/>
                  <a:gdLst>
                    <a:gd name="T0" fmla="*/ 0 w 3997"/>
                    <a:gd name="T1" fmla="*/ 0 h 4960"/>
                    <a:gd name="T2" fmla="*/ 0 w 3997"/>
                    <a:gd name="T3" fmla="*/ 0 h 4960"/>
                    <a:gd name="T4" fmla="*/ 0 w 3997"/>
                    <a:gd name="T5" fmla="*/ 0 h 4960"/>
                    <a:gd name="T6" fmla="*/ 0 w 3997"/>
                    <a:gd name="T7" fmla="*/ 0 h 4960"/>
                    <a:gd name="T8" fmla="*/ 0 w 3997"/>
                    <a:gd name="T9" fmla="*/ 0 h 4960"/>
                    <a:gd name="T10" fmla="*/ 0 w 3997"/>
                    <a:gd name="T11" fmla="*/ 0 h 4960"/>
                    <a:gd name="T12" fmla="*/ 0 w 3997"/>
                    <a:gd name="T13" fmla="*/ 0 h 4960"/>
                    <a:gd name="T14" fmla="*/ 0 w 3997"/>
                    <a:gd name="T15" fmla="*/ 0 h 4960"/>
                    <a:gd name="T16" fmla="*/ 0 w 3997"/>
                    <a:gd name="T17" fmla="*/ 0 h 4960"/>
                    <a:gd name="T18" fmla="*/ 0 w 3997"/>
                    <a:gd name="T19" fmla="*/ 0 h 4960"/>
                    <a:gd name="T20" fmla="*/ 0 w 3997"/>
                    <a:gd name="T21" fmla="*/ 0 h 4960"/>
                    <a:gd name="T22" fmla="*/ 0 w 3997"/>
                    <a:gd name="T23" fmla="*/ 0 h 4960"/>
                    <a:gd name="T24" fmla="*/ 0 w 3997"/>
                    <a:gd name="T25" fmla="*/ 0 h 4960"/>
                    <a:gd name="T26" fmla="*/ 0 w 3997"/>
                    <a:gd name="T27" fmla="*/ 0 h 4960"/>
                    <a:gd name="T28" fmla="*/ 0 w 3997"/>
                    <a:gd name="T29" fmla="*/ 0 h 4960"/>
                    <a:gd name="T30" fmla="*/ 0 w 3997"/>
                    <a:gd name="T31" fmla="*/ 0 h 4960"/>
                    <a:gd name="T32" fmla="*/ 0 w 3997"/>
                    <a:gd name="T33" fmla="*/ 0 h 4960"/>
                    <a:gd name="T34" fmla="*/ 0 w 3997"/>
                    <a:gd name="T35" fmla="*/ 0 h 4960"/>
                    <a:gd name="T36" fmla="*/ 0 w 3997"/>
                    <a:gd name="T37" fmla="*/ 0 h 4960"/>
                    <a:gd name="T38" fmla="*/ 0 w 3997"/>
                    <a:gd name="T39" fmla="*/ 0 h 4960"/>
                    <a:gd name="T40" fmla="*/ 0 w 3997"/>
                    <a:gd name="T41" fmla="*/ 0 h 4960"/>
                    <a:gd name="T42" fmla="*/ 0 w 3997"/>
                    <a:gd name="T43" fmla="*/ 0 h 4960"/>
                    <a:gd name="T44" fmla="*/ 0 w 3997"/>
                    <a:gd name="T45" fmla="*/ 0 h 4960"/>
                    <a:gd name="T46" fmla="*/ 0 w 3997"/>
                    <a:gd name="T47" fmla="*/ 0 h 4960"/>
                    <a:gd name="T48" fmla="*/ 0 w 3997"/>
                    <a:gd name="T49" fmla="*/ 0 h 4960"/>
                    <a:gd name="T50" fmla="*/ 0 w 3997"/>
                    <a:gd name="T51" fmla="*/ 0 h 4960"/>
                    <a:gd name="T52" fmla="*/ 0 w 3997"/>
                    <a:gd name="T53" fmla="*/ 0 h 4960"/>
                    <a:gd name="T54" fmla="*/ 0 w 3997"/>
                    <a:gd name="T55" fmla="*/ 0 h 4960"/>
                    <a:gd name="T56" fmla="*/ 0 w 3997"/>
                    <a:gd name="T57" fmla="*/ 0 h 4960"/>
                    <a:gd name="T58" fmla="*/ 0 w 3997"/>
                    <a:gd name="T59" fmla="*/ 0 h 4960"/>
                    <a:gd name="T60" fmla="*/ 0 w 3997"/>
                    <a:gd name="T61" fmla="*/ 0 h 4960"/>
                    <a:gd name="T62" fmla="*/ 0 w 3997"/>
                    <a:gd name="T63" fmla="*/ 0 h 4960"/>
                    <a:gd name="T64" fmla="*/ 0 w 3997"/>
                    <a:gd name="T65" fmla="*/ 0 h 4960"/>
                    <a:gd name="T66" fmla="*/ 0 w 3997"/>
                    <a:gd name="T67" fmla="*/ 0 h 496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997"/>
                    <a:gd name="T103" fmla="*/ 0 h 4960"/>
                    <a:gd name="T104" fmla="*/ 3997 w 3997"/>
                    <a:gd name="T105" fmla="*/ 4960 h 496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997" h="4960">
                      <a:moveTo>
                        <a:pt x="108" y="1881"/>
                      </a:moveTo>
                      <a:lnTo>
                        <a:pt x="260" y="1744"/>
                      </a:lnTo>
                      <a:lnTo>
                        <a:pt x="856" y="1219"/>
                      </a:lnTo>
                      <a:lnTo>
                        <a:pt x="1350" y="991"/>
                      </a:lnTo>
                      <a:lnTo>
                        <a:pt x="1973" y="715"/>
                      </a:lnTo>
                      <a:lnTo>
                        <a:pt x="2481" y="662"/>
                      </a:lnTo>
                      <a:lnTo>
                        <a:pt x="3007" y="209"/>
                      </a:lnTo>
                      <a:lnTo>
                        <a:pt x="3507" y="0"/>
                      </a:lnTo>
                      <a:lnTo>
                        <a:pt x="3769" y="49"/>
                      </a:lnTo>
                      <a:lnTo>
                        <a:pt x="3739" y="354"/>
                      </a:lnTo>
                      <a:lnTo>
                        <a:pt x="3320" y="1130"/>
                      </a:lnTo>
                      <a:lnTo>
                        <a:pt x="3438" y="1517"/>
                      </a:lnTo>
                      <a:lnTo>
                        <a:pt x="3578" y="2369"/>
                      </a:lnTo>
                      <a:lnTo>
                        <a:pt x="3987" y="2627"/>
                      </a:lnTo>
                      <a:lnTo>
                        <a:pt x="3997" y="2855"/>
                      </a:lnTo>
                      <a:lnTo>
                        <a:pt x="3779" y="3360"/>
                      </a:lnTo>
                      <a:lnTo>
                        <a:pt x="3438" y="3745"/>
                      </a:lnTo>
                      <a:lnTo>
                        <a:pt x="3142" y="3952"/>
                      </a:lnTo>
                      <a:lnTo>
                        <a:pt x="2977" y="3934"/>
                      </a:lnTo>
                      <a:lnTo>
                        <a:pt x="2856" y="4077"/>
                      </a:lnTo>
                      <a:lnTo>
                        <a:pt x="2481" y="4478"/>
                      </a:lnTo>
                      <a:lnTo>
                        <a:pt x="2081" y="4758"/>
                      </a:lnTo>
                      <a:lnTo>
                        <a:pt x="1850" y="4893"/>
                      </a:lnTo>
                      <a:lnTo>
                        <a:pt x="1442" y="4960"/>
                      </a:lnTo>
                      <a:lnTo>
                        <a:pt x="1207" y="4907"/>
                      </a:lnTo>
                      <a:lnTo>
                        <a:pt x="997" y="4683"/>
                      </a:lnTo>
                      <a:lnTo>
                        <a:pt x="757" y="4092"/>
                      </a:lnTo>
                      <a:lnTo>
                        <a:pt x="581" y="3446"/>
                      </a:lnTo>
                      <a:lnTo>
                        <a:pt x="530" y="3102"/>
                      </a:lnTo>
                      <a:lnTo>
                        <a:pt x="362" y="3080"/>
                      </a:lnTo>
                      <a:lnTo>
                        <a:pt x="164" y="2925"/>
                      </a:lnTo>
                      <a:lnTo>
                        <a:pt x="28" y="2627"/>
                      </a:lnTo>
                      <a:lnTo>
                        <a:pt x="0" y="2127"/>
                      </a:lnTo>
                      <a:lnTo>
                        <a:pt x="108" y="1881"/>
                      </a:lnTo>
                      <a:close/>
                    </a:path>
                  </a:pathLst>
                </a:custGeom>
                <a:solidFill>
                  <a:srgbClr val="FFC98E"/>
                </a:solidFill>
                <a:ln w="0">
                  <a:solidFill>
                    <a:srgbClr val="FFC98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7" name="Freeform 16"/>
                <p:cNvSpPr>
                  <a:spLocks/>
                </p:cNvSpPr>
                <p:nvPr/>
              </p:nvSpPr>
              <p:spPr bwMode="auto">
                <a:xfrm>
                  <a:off x="2832" y="2646"/>
                  <a:ext cx="137" cy="179"/>
                </a:xfrm>
                <a:custGeom>
                  <a:avLst/>
                  <a:gdLst>
                    <a:gd name="T0" fmla="*/ 0 w 1100"/>
                    <a:gd name="T1" fmla="*/ 0 h 1428"/>
                    <a:gd name="T2" fmla="*/ 0 w 1100"/>
                    <a:gd name="T3" fmla="*/ 0 h 1428"/>
                    <a:gd name="T4" fmla="*/ 0 w 1100"/>
                    <a:gd name="T5" fmla="*/ 0 h 1428"/>
                    <a:gd name="T6" fmla="*/ 0 w 1100"/>
                    <a:gd name="T7" fmla="*/ 0 h 1428"/>
                    <a:gd name="T8" fmla="*/ 0 w 1100"/>
                    <a:gd name="T9" fmla="*/ 0 h 1428"/>
                    <a:gd name="T10" fmla="*/ 0 w 1100"/>
                    <a:gd name="T11" fmla="*/ 0 h 1428"/>
                    <a:gd name="T12" fmla="*/ 0 w 1100"/>
                    <a:gd name="T13" fmla="*/ 0 h 1428"/>
                    <a:gd name="T14" fmla="*/ 0 w 1100"/>
                    <a:gd name="T15" fmla="*/ 0 h 1428"/>
                    <a:gd name="T16" fmla="*/ 0 w 1100"/>
                    <a:gd name="T17" fmla="*/ 0 h 1428"/>
                    <a:gd name="T18" fmla="*/ 0 w 1100"/>
                    <a:gd name="T19" fmla="*/ 0 h 1428"/>
                    <a:gd name="T20" fmla="*/ 0 w 1100"/>
                    <a:gd name="T21" fmla="*/ 0 h 1428"/>
                    <a:gd name="T22" fmla="*/ 0 w 1100"/>
                    <a:gd name="T23" fmla="*/ 0 h 1428"/>
                    <a:gd name="T24" fmla="*/ 0 w 1100"/>
                    <a:gd name="T25" fmla="*/ 0 h 1428"/>
                    <a:gd name="T26" fmla="*/ 0 w 1100"/>
                    <a:gd name="T27" fmla="*/ 0 h 1428"/>
                    <a:gd name="T28" fmla="*/ 0 w 1100"/>
                    <a:gd name="T29" fmla="*/ 0 h 1428"/>
                    <a:gd name="T30" fmla="*/ 0 w 1100"/>
                    <a:gd name="T31" fmla="*/ 0 h 1428"/>
                    <a:gd name="T32" fmla="*/ 0 w 1100"/>
                    <a:gd name="T33" fmla="*/ 0 h 1428"/>
                    <a:gd name="T34" fmla="*/ 0 w 1100"/>
                    <a:gd name="T35" fmla="*/ 0 h 1428"/>
                    <a:gd name="T36" fmla="*/ 0 w 1100"/>
                    <a:gd name="T37" fmla="*/ 0 h 1428"/>
                    <a:gd name="T38" fmla="*/ 0 w 1100"/>
                    <a:gd name="T39" fmla="*/ 0 h 1428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1100"/>
                    <a:gd name="T61" fmla="*/ 0 h 1428"/>
                    <a:gd name="T62" fmla="*/ 1100 w 1100"/>
                    <a:gd name="T63" fmla="*/ 1428 h 1428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1100" h="1428">
                      <a:moveTo>
                        <a:pt x="1100" y="280"/>
                      </a:moveTo>
                      <a:lnTo>
                        <a:pt x="879" y="506"/>
                      </a:lnTo>
                      <a:lnTo>
                        <a:pt x="731" y="453"/>
                      </a:lnTo>
                      <a:lnTo>
                        <a:pt x="731" y="613"/>
                      </a:lnTo>
                      <a:lnTo>
                        <a:pt x="611" y="578"/>
                      </a:lnTo>
                      <a:lnTo>
                        <a:pt x="611" y="804"/>
                      </a:lnTo>
                      <a:lnTo>
                        <a:pt x="456" y="804"/>
                      </a:lnTo>
                      <a:lnTo>
                        <a:pt x="552" y="975"/>
                      </a:lnTo>
                      <a:lnTo>
                        <a:pt x="489" y="1428"/>
                      </a:lnTo>
                      <a:lnTo>
                        <a:pt x="364" y="1214"/>
                      </a:lnTo>
                      <a:lnTo>
                        <a:pt x="26" y="1059"/>
                      </a:lnTo>
                      <a:lnTo>
                        <a:pt x="0" y="766"/>
                      </a:lnTo>
                      <a:lnTo>
                        <a:pt x="102" y="631"/>
                      </a:lnTo>
                      <a:lnTo>
                        <a:pt x="26" y="399"/>
                      </a:lnTo>
                      <a:lnTo>
                        <a:pt x="201" y="314"/>
                      </a:lnTo>
                      <a:lnTo>
                        <a:pt x="474" y="296"/>
                      </a:lnTo>
                      <a:lnTo>
                        <a:pt x="512" y="0"/>
                      </a:lnTo>
                      <a:lnTo>
                        <a:pt x="894" y="127"/>
                      </a:lnTo>
                      <a:lnTo>
                        <a:pt x="1042" y="229"/>
                      </a:lnTo>
                      <a:lnTo>
                        <a:pt x="1100" y="280"/>
                      </a:lnTo>
                      <a:close/>
                    </a:path>
                  </a:pathLst>
                </a:custGeom>
                <a:solidFill>
                  <a:srgbClr val="FFEA00"/>
                </a:solidFill>
                <a:ln w="0">
                  <a:solidFill>
                    <a:srgbClr val="FFE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8" name="Freeform 17"/>
                <p:cNvSpPr>
                  <a:spLocks/>
                </p:cNvSpPr>
                <p:nvPr/>
              </p:nvSpPr>
              <p:spPr bwMode="auto">
                <a:xfrm>
                  <a:off x="2959" y="2718"/>
                  <a:ext cx="260" cy="156"/>
                </a:xfrm>
                <a:custGeom>
                  <a:avLst/>
                  <a:gdLst>
                    <a:gd name="T0" fmla="*/ 0 w 2081"/>
                    <a:gd name="T1" fmla="*/ 0 h 1247"/>
                    <a:gd name="T2" fmla="*/ 0 w 2081"/>
                    <a:gd name="T3" fmla="*/ 0 h 1247"/>
                    <a:gd name="T4" fmla="*/ 0 w 2081"/>
                    <a:gd name="T5" fmla="*/ 0 h 1247"/>
                    <a:gd name="T6" fmla="*/ 0 w 2081"/>
                    <a:gd name="T7" fmla="*/ 0 h 1247"/>
                    <a:gd name="T8" fmla="*/ 0 w 2081"/>
                    <a:gd name="T9" fmla="*/ 0 h 1247"/>
                    <a:gd name="T10" fmla="*/ 0 w 2081"/>
                    <a:gd name="T11" fmla="*/ 0 h 1247"/>
                    <a:gd name="T12" fmla="*/ 0 w 2081"/>
                    <a:gd name="T13" fmla="*/ 0 h 1247"/>
                    <a:gd name="T14" fmla="*/ 0 w 2081"/>
                    <a:gd name="T15" fmla="*/ 0 h 1247"/>
                    <a:gd name="T16" fmla="*/ 0 w 2081"/>
                    <a:gd name="T17" fmla="*/ 0 h 1247"/>
                    <a:gd name="T18" fmla="*/ 0 w 2081"/>
                    <a:gd name="T19" fmla="*/ 0 h 1247"/>
                    <a:gd name="T20" fmla="*/ 0 w 2081"/>
                    <a:gd name="T21" fmla="*/ 0 h 1247"/>
                    <a:gd name="T22" fmla="*/ 0 w 2081"/>
                    <a:gd name="T23" fmla="*/ 0 h 1247"/>
                    <a:gd name="T24" fmla="*/ 0 w 2081"/>
                    <a:gd name="T25" fmla="*/ 0 h 1247"/>
                    <a:gd name="T26" fmla="*/ 0 w 2081"/>
                    <a:gd name="T27" fmla="*/ 0 h 1247"/>
                    <a:gd name="T28" fmla="*/ 0 w 2081"/>
                    <a:gd name="T29" fmla="*/ 0 h 1247"/>
                    <a:gd name="T30" fmla="*/ 0 w 2081"/>
                    <a:gd name="T31" fmla="*/ 0 h 1247"/>
                    <a:gd name="T32" fmla="*/ 0 w 2081"/>
                    <a:gd name="T33" fmla="*/ 0 h 1247"/>
                    <a:gd name="T34" fmla="*/ 0 w 2081"/>
                    <a:gd name="T35" fmla="*/ 0 h 124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081"/>
                    <a:gd name="T55" fmla="*/ 0 h 1247"/>
                    <a:gd name="T56" fmla="*/ 2081 w 2081"/>
                    <a:gd name="T57" fmla="*/ 1247 h 124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081" h="1247">
                      <a:moveTo>
                        <a:pt x="1752" y="1247"/>
                      </a:moveTo>
                      <a:lnTo>
                        <a:pt x="1940" y="1074"/>
                      </a:lnTo>
                      <a:lnTo>
                        <a:pt x="2065" y="850"/>
                      </a:lnTo>
                      <a:lnTo>
                        <a:pt x="2081" y="663"/>
                      </a:lnTo>
                      <a:lnTo>
                        <a:pt x="2024" y="417"/>
                      </a:lnTo>
                      <a:lnTo>
                        <a:pt x="1833" y="188"/>
                      </a:lnTo>
                      <a:lnTo>
                        <a:pt x="1535" y="53"/>
                      </a:lnTo>
                      <a:lnTo>
                        <a:pt x="1196" y="0"/>
                      </a:lnTo>
                      <a:lnTo>
                        <a:pt x="898" y="12"/>
                      </a:lnTo>
                      <a:lnTo>
                        <a:pt x="666" y="84"/>
                      </a:lnTo>
                      <a:lnTo>
                        <a:pt x="366" y="257"/>
                      </a:lnTo>
                      <a:lnTo>
                        <a:pt x="242" y="417"/>
                      </a:lnTo>
                      <a:lnTo>
                        <a:pt x="81" y="677"/>
                      </a:lnTo>
                      <a:lnTo>
                        <a:pt x="0" y="953"/>
                      </a:lnTo>
                      <a:lnTo>
                        <a:pt x="41" y="989"/>
                      </a:lnTo>
                      <a:lnTo>
                        <a:pt x="772" y="921"/>
                      </a:lnTo>
                      <a:lnTo>
                        <a:pt x="1480" y="1112"/>
                      </a:lnTo>
                      <a:lnTo>
                        <a:pt x="1752" y="12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29" name="Freeform 18"/>
                <p:cNvSpPr>
                  <a:spLocks/>
                </p:cNvSpPr>
                <p:nvPr/>
              </p:nvSpPr>
              <p:spPr bwMode="auto">
                <a:xfrm>
                  <a:off x="2942" y="2714"/>
                  <a:ext cx="286" cy="277"/>
                </a:xfrm>
                <a:custGeom>
                  <a:avLst/>
                  <a:gdLst>
                    <a:gd name="T0" fmla="*/ 0 w 2281"/>
                    <a:gd name="T1" fmla="*/ 0 h 2211"/>
                    <a:gd name="T2" fmla="*/ 0 w 2281"/>
                    <a:gd name="T3" fmla="*/ 0 h 2211"/>
                    <a:gd name="T4" fmla="*/ 0 w 2281"/>
                    <a:gd name="T5" fmla="*/ 0 h 2211"/>
                    <a:gd name="T6" fmla="*/ 0 w 2281"/>
                    <a:gd name="T7" fmla="*/ 0 h 2211"/>
                    <a:gd name="T8" fmla="*/ 0 w 2281"/>
                    <a:gd name="T9" fmla="*/ 0 h 2211"/>
                    <a:gd name="T10" fmla="*/ 0 w 2281"/>
                    <a:gd name="T11" fmla="*/ 0 h 2211"/>
                    <a:gd name="T12" fmla="*/ 0 w 2281"/>
                    <a:gd name="T13" fmla="*/ 0 h 2211"/>
                    <a:gd name="T14" fmla="*/ 0 w 2281"/>
                    <a:gd name="T15" fmla="*/ 0 h 2211"/>
                    <a:gd name="T16" fmla="*/ 0 w 2281"/>
                    <a:gd name="T17" fmla="*/ 0 h 2211"/>
                    <a:gd name="T18" fmla="*/ 0 w 2281"/>
                    <a:gd name="T19" fmla="*/ 0 h 2211"/>
                    <a:gd name="T20" fmla="*/ 0 w 2281"/>
                    <a:gd name="T21" fmla="*/ 0 h 2211"/>
                    <a:gd name="T22" fmla="*/ 0 w 2281"/>
                    <a:gd name="T23" fmla="*/ 0 h 2211"/>
                    <a:gd name="T24" fmla="*/ 0 w 2281"/>
                    <a:gd name="T25" fmla="*/ 0 h 2211"/>
                    <a:gd name="T26" fmla="*/ 0 w 2281"/>
                    <a:gd name="T27" fmla="*/ 0 h 2211"/>
                    <a:gd name="T28" fmla="*/ 0 w 2281"/>
                    <a:gd name="T29" fmla="*/ 0 h 2211"/>
                    <a:gd name="T30" fmla="*/ 0 w 2281"/>
                    <a:gd name="T31" fmla="*/ 0 h 2211"/>
                    <a:gd name="T32" fmla="*/ 0 w 2281"/>
                    <a:gd name="T33" fmla="*/ 0 h 2211"/>
                    <a:gd name="T34" fmla="*/ 0 w 2281"/>
                    <a:gd name="T35" fmla="*/ 0 h 2211"/>
                    <a:gd name="T36" fmla="*/ 0 w 2281"/>
                    <a:gd name="T37" fmla="*/ 0 h 2211"/>
                    <a:gd name="T38" fmla="*/ 0 w 2281"/>
                    <a:gd name="T39" fmla="*/ 0 h 2211"/>
                    <a:gd name="T40" fmla="*/ 0 w 2281"/>
                    <a:gd name="T41" fmla="*/ 0 h 2211"/>
                    <a:gd name="T42" fmla="*/ 0 w 2281"/>
                    <a:gd name="T43" fmla="*/ 0 h 2211"/>
                    <a:gd name="T44" fmla="*/ 0 w 2281"/>
                    <a:gd name="T45" fmla="*/ 0 h 2211"/>
                    <a:gd name="T46" fmla="*/ 0 w 2281"/>
                    <a:gd name="T47" fmla="*/ 0 h 2211"/>
                    <a:gd name="T48" fmla="*/ 0 w 2281"/>
                    <a:gd name="T49" fmla="*/ 0 h 2211"/>
                    <a:gd name="T50" fmla="*/ 0 w 2281"/>
                    <a:gd name="T51" fmla="*/ 0 h 2211"/>
                    <a:gd name="T52" fmla="*/ 0 w 2281"/>
                    <a:gd name="T53" fmla="*/ 0 h 2211"/>
                    <a:gd name="T54" fmla="*/ 0 w 2281"/>
                    <a:gd name="T55" fmla="*/ 0 h 2211"/>
                    <a:gd name="T56" fmla="*/ 0 w 2281"/>
                    <a:gd name="T57" fmla="*/ 0 h 2211"/>
                    <a:gd name="T58" fmla="*/ 0 w 2281"/>
                    <a:gd name="T59" fmla="*/ 0 h 2211"/>
                    <a:gd name="T60" fmla="*/ 0 w 2281"/>
                    <a:gd name="T61" fmla="*/ 0 h 2211"/>
                    <a:gd name="T62" fmla="*/ 0 w 2281"/>
                    <a:gd name="T63" fmla="*/ 0 h 2211"/>
                    <a:gd name="T64" fmla="*/ 0 w 2281"/>
                    <a:gd name="T65" fmla="*/ 0 h 2211"/>
                    <a:gd name="T66" fmla="*/ 0 w 2281"/>
                    <a:gd name="T67" fmla="*/ 0 h 2211"/>
                    <a:gd name="T68" fmla="*/ 0 w 2281"/>
                    <a:gd name="T69" fmla="*/ 0 h 2211"/>
                    <a:gd name="T70" fmla="*/ 0 w 2281"/>
                    <a:gd name="T71" fmla="*/ 0 h 2211"/>
                    <a:gd name="T72" fmla="*/ 0 w 2281"/>
                    <a:gd name="T73" fmla="*/ 0 h 2211"/>
                    <a:gd name="T74" fmla="*/ 0 w 2281"/>
                    <a:gd name="T75" fmla="*/ 0 h 2211"/>
                    <a:gd name="T76" fmla="*/ 0 w 2281"/>
                    <a:gd name="T77" fmla="*/ 0 h 2211"/>
                    <a:gd name="T78" fmla="*/ 0 w 2281"/>
                    <a:gd name="T79" fmla="*/ 0 h 2211"/>
                    <a:gd name="T80" fmla="*/ 0 w 2281"/>
                    <a:gd name="T81" fmla="*/ 0 h 2211"/>
                    <a:gd name="T82" fmla="*/ 0 w 2281"/>
                    <a:gd name="T83" fmla="*/ 0 h 2211"/>
                    <a:gd name="T84" fmla="*/ 0 w 2281"/>
                    <a:gd name="T85" fmla="*/ 0 h 2211"/>
                    <a:gd name="T86" fmla="*/ 0 w 2281"/>
                    <a:gd name="T87" fmla="*/ 0 h 2211"/>
                    <a:gd name="T88" fmla="*/ 0 w 2281"/>
                    <a:gd name="T89" fmla="*/ 0 h 2211"/>
                    <a:gd name="T90" fmla="*/ 0 w 2281"/>
                    <a:gd name="T91" fmla="*/ 0 h 2211"/>
                    <a:gd name="T92" fmla="*/ 0 w 2281"/>
                    <a:gd name="T93" fmla="*/ 0 h 2211"/>
                    <a:gd name="T94" fmla="*/ 0 w 2281"/>
                    <a:gd name="T95" fmla="*/ 0 h 2211"/>
                    <a:gd name="T96" fmla="*/ 0 w 2281"/>
                    <a:gd name="T97" fmla="*/ 0 h 2211"/>
                    <a:gd name="T98" fmla="*/ 0 w 2281"/>
                    <a:gd name="T99" fmla="*/ 0 h 2211"/>
                    <a:gd name="T100" fmla="*/ 0 w 2281"/>
                    <a:gd name="T101" fmla="*/ 0 h 2211"/>
                    <a:gd name="T102" fmla="*/ 0 w 2281"/>
                    <a:gd name="T103" fmla="*/ 0 h 2211"/>
                    <a:gd name="T104" fmla="*/ 0 w 2281"/>
                    <a:gd name="T105" fmla="*/ 0 h 2211"/>
                    <a:gd name="T106" fmla="*/ 0 w 2281"/>
                    <a:gd name="T107" fmla="*/ 0 h 2211"/>
                    <a:gd name="T108" fmla="*/ 0 w 2281"/>
                    <a:gd name="T109" fmla="*/ 0 h 2211"/>
                    <a:gd name="T110" fmla="*/ 0 w 2281"/>
                    <a:gd name="T111" fmla="*/ 0 h 2211"/>
                    <a:gd name="T112" fmla="*/ 0 w 2281"/>
                    <a:gd name="T113" fmla="*/ 0 h 2211"/>
                    <a:gd name="T114" fmla="*/ 0 w 2281"/>
                    <a:gd name="T115" fmla="*/ 0 h 2211"/>
                    <a:gd name="T116" fmla="*/ 0 w 2281"/>
                    <a:gd name="T117" fmla="*/ 0 h 2211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2281"/>
                    <a:gd name="T178" fmla="*/ 0 h 2211"/>
                    <a:gd name="T179" fmla="*/ 2281 w 2281"/>
                    <a:gd name="T180" fmla="*/ 2211 h 2211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2281" h="2211">
                      <a:moveTo>
                        <a:pt x="1881" y="2211"/>
                      </a:moveTo>
                      <a:lnTo>
                        <a:pt x="1808" y="2031"/>
                      </a:lnTo>
                      <a:lnTo>
                        <a:pt x="1711" y="1898"/>
                      </a:lnTo>
                      <a:lnTo>
                        <a:pt x="1550" y="1719"/>
                      </a:lnTo>
                      <a:lnTo>
                        <a:pt x="1278" y="1552"/>
                      </a:lnTo>
                      <a:lnTo>
                        <a:pt x="979" y="1431"/>
                      </a:lnTo>
                      <a:lnTo>
                        <a:pt x="798" y="1421"/>
                      </a:lnTo>
                      <a:lnTo>
                        <a:pt x="588" y="1431"/>
                      </a:lnTo>
                      <a:lnTo>
                        <a:pt x="437" y="1519"/>
                      </a:lnTo>
                      <a:lnTo>
                        <a:pt x="221" y="1634"/>
                      </a:lnTo>
                      <a:lnTo>
                        <a:pt x="111" y="1648"/>
                      </a:lnTo>
                      <a:lnTo>
                        <a:pt x="63" y="1615"/>
                      </a:lnTo>
                      <a:lnTo>
                        <a:pt x="10" y="1519"/>
                      </a:lnTo>
                      <a:lnTo>
                        <a:pt x="0" y="1368"/>
                      </a:lnTo>
                      <a:lnTo>
                        <a:pt x="40" y="1150"/>
                      </a:lnTo>
                      <a:lnTo>
                        <a:pt x="139" y="875"/>
                      </a:lnTo>
                      <a:lnTo>
                        <a:pt x="257" y="625"/>
                      </a:lnTo>
                      <a:lnTo>
                        <a:pt x="412" y="397"/>
                      </a:lnTo>
                      <a:lnTo>
                        <a:pt x="499" y="295"/>
                      </a:lnTo>
                      <a:lnTo>
                        <a:pt x="320" y="559"/>
                      </a:lnTo>
                      <a:lnTo>
                        <a:pt x="221" y="776"/>
                      </a:lnTo>
                      <a:lnTo>
                        <a:pt x="178" y="957"/>
                      </a:lnTo>
                      <a:lnTo>
                        <a:pt x="412" y="852"/>
                      </a:lnTo>
                      <a:lnTo>
                        <a:pt x="735" y="776"/>
                      </a:lnTo>
                      <a:lnTo>
                        <a:pt x="1030" y="753"/>
                      </a:lnTo>
                      <a:lnTo>
                        <a:pt x="1369" y="824"/>
                      </a:lnTo>
                      <a:lnTo>
                        <a:pt x="1649" y="938"/>
                      </a:lnTo>
                      <a:lnTo>
                        <a:pt x="1792" y="1056"/>
                      </a:lnTo>
                      <a:lnTo>
                        <a:pt x="1871" y="1173"/>
                      </a:lnTo>
                      <a:lnTo>
                        <a:pt x="1921" y="1173"/>
                      </a:lnTo>
                      <a:lnTo>
                        <a:pt x="1999" y="1104"/>
                      </a:lnTo>
                      <a:lnTo>
                        <a:pt x="2102" y="1022"/>
                      </a:lnTo>
                      <a:lnTo>
                        <a:pt x="2179" y="891"/>
                      </a:lnTo>
                      <a:lnTo>
                        <a:pt x="2219" y="722"/>
                      </a:lnTo>
                      <a:lnTo>
                        <a:pt x="2169" y="522"/>
                      </a:lnTo>
                      <a:lnTo>
                        <a:pt x="2062" y="345"/>
                      </a:lnTo>
                      <a:lnTo>
                        <a:pt x="1911" y="198"/>
                      </a:lnTo>
                      <a:lnTo>
                        <a:pt x="1685" y="114"/>
                      </a:lnTo>
                      <a:lnTo>
                        <a:pt x="1402" y="68"/>
                      </a:lnTo>
                      <a:lnTo>
                        <a:pt x="1041" y="68"/>
                      </a:lnTo>
                      <a:lnTo>
                        <a:pt x="641" y="198"/>
                      </a:lnTo>
                      <a:lnTo>
                        <a:pt x="927" y="68"/>
                      </a:lnTo>
                      <a:lnTo>
                        <a:pt x="1148" y="15"/>
                      </a:lnTo>
                      <a:lnTo>
                        <a:pt x="1431" y="0"/>
                      </a:lnTo>
                      <a:lnTo>
                        <a:pt x="1728" y="33"/>
                      </a:lnTo>
                      <a:lnTo>
                        <a:pt x="1959" y="152"/>
                      </a:lnTo>
                      <a:lnTo>
                        <a:pt x="2090" y="261"/>
                      </a:lnTo>
                      <a:lnTo>
                        <a:pt x="2191" y="412"/>
                      </a:lnTo>
                      <a:lnTo>
                        <a:pt x="2260" y="607"/>
                      </a:lnTo>
                      <a:lnTo>
                        <a:pt x="2281" y="824"/>
                      </a:lnTo>
                      <a:lnTo>
                        <a:pt x="2260" y="986"/>
                      </a:lnTo>
                      <a:lnTo>
                        <a:pt x="2169" y="1119"/>
                      </a:lnTo>
                      <a:lnTo>
                        <a:pt x="1808" y="1572"/>
                      </a:lnTo>
                      <a:lnTo>
                        <a:pt x="1764" y="1666"/>
                      </a:lnTo>
                      <a:lnTo>
                        <a:pt x="1777" y="1781"/>
                      </a:lnTo>
                      <a:lnTo>
                        <a:pt x="1892" y="1961"/>
                      </a:lnTo>
                      <a:lnTo>
                        <a:pt x="1947" y="2130"/>
                      </a:lnTo>
                      <a:lnTo>
                        <a:pt x="1959" y="2211"/>
                      </a:lnTo>
                      <a:lnTo>
                        <a:pt x="1881" y="22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0" name="Freeform 19"/>
                <p:cNvSpPr>
                  <a:spLocks/>
                </p:cNvSpPr>
                <p:nvPr/>
              </p:nvSpPr>
              <p:spPr bwMode="auto">
                <a:xfrm>
                  <a:off x="2950" y="2539"/>
                  <a:ext cx="384" cy="353"/>
                </a:xfrm>
                <a:custGeom>
                  <a:avLst/>
                  <a:gdLst>
                    <a:gd name="T0" fmla="*/ 0 w 3069"/>
                    <a:gd name="T1" fmla="*/ 0 h 2826"/>
                    <a:gd name="T2" fmla="*/ 0 w 3069"/>
                    <a:gd name="T3" fmla="*/ 0 h 2826"/>
                    <a:gd name="T4" fmla="*/ 0 w 3069"/>
                    <a:gd name="T5" fmla="*/ 0 h 2826"/>
                    <a:gd name="T6" fmla="*/ 0 w 3069"/>
                    <a:gd name="T7" fmla="*/ 0 h 2826"/>
                    <a:gd name="T8" fmla="*/ 0 w 3069"/>
                    <a:gd name="T9" fmla="*/ 0 h 2826"/>
                    <a:gd name="T10" fmla="*/ 0 w 3069"/>
                    <a:gd name="T11" fmla="*/ 0 h 2826"/>
                    <a:gd name="T12" fmla="*/ 0 w 3069"/>
                    <a:gd name="T13" fmla="*/ 0 h 2826"/>
                    <a:gd name="T14" fmla="*/ 0 w 3069"/>
                    <a:gd name="T15" fmla="*/ 0 h 2826"/>
                    <a:gd name="T16" fmla="*/ 0 w 3069"/>
                    <a:gd name="T17" fmla="*/ 0 h 2826"/>
                    <a:gd name="T18" fmla="*/ 0 w 3069"/>
                    <a:gd name="T19" fmla="*/ 0 h 2826"/>
                    <a:gd name="T20" fmla="*/ 0 w 3069"/>
                    <a:gd name="T21" fmla="*/ 0 h 2826"/>
                    <a:gd name="T22" fmla="*/ 0 w 3069"/>
                    <a:gd name="T23" fmla="*/ 0 h 2826"/>
                    <a:gd name="T24" fmla="*/ 0 w 3069"/>
                    <a:gd name="T25" fmla="*/ 0 h 2826"/>
                    <a:gd name="T26" fmla="*/ 0 w 3069"/>
                    <a:gd name="T27" fmla="*/ 0 h 2826"/>
                    <a:gd name="T28" fmla="*/ 0 w 3069"/>
                    <a:gd name="T29" fmla="*/ 0 h 2826"/>
                    <a:gd name="T30" fmla="*/ 0 w 3069"/>
                    <a:gd name="T31" fmla="*/ 0 h 2826"/>
                    <a:gd name="T32" fmla="*/ 0 w 3069"/>
                    <a:gd name="T33" fmla="*/ 0 h 2826"/>
                    <a:gd name="T34" fmla="*/ 0 w 3069"/>
                    <a:gd name="T35" fmla="*/ 0 h 2826"/>
                    <a:gd name="T36" fmla="*/ 0 w 3069"/>
                    <a:gd name="T37" fmla="*/ 0 h 2826"/>
                    <a:gd name="T38" fmla="*/ 0 w 3069"/>
                    <a:gd name="T39" fmla="*/ 0 h 2826"/>
                    <a:gd name="T40" fmla="*/ 0 w 3069"/>
                    <a:gd name="T41" fmla="*/ 0 h 2826"/>
                    <a:gd name="T42" fmla="*/ 0 w 3069"/>
                    <a:gd name="T43" fmla="*/ 0 h 2826"/>
                    <a:gd name="T44" fmla="*/ 0 w 3069"/>
                    <a:gd name="T45" fmla="*/ 0 h 2826"/>
                    <a:gd name="T46" fmla="*/ 0 w 3069"/>
                    <a:gd name="T47" fmla="*/ 0 h 2826"/>
                    <a:gd name="T48" fmla="*/ 0 w 3069"/>
                    <a:gd name="T49" fmla="*/ 0 h 2826"/>
                    <a:gd name="T50" fmla="*/ 0 w 3069"/>
                    <a:gd name="T51" fmla="*/ 0 h 2826"/>
                    <a:gd name="T52" fmla="*/ 0 w 3069"/>
                    <a:gd name="T53" fmla="*/ 0 h 2826"/>
                    <a:gd name="T54" fmla="*/ 0 w 3069"/>
                    <a:gd name="T55" fmla="*/ 0 h 2826"/>
                    <a:gd name="T56" fmla="*/ 0 w 3069"/>
                    <a:gd name="T57" fmla="*/ 0 h 2826"/>
                    <a:gd name="T58" fmla="*/ 0 w 3069"/>
                    <a:gd name="T59" fmla="*/ 0 h 2826"/>
                    <a:gd name="T60" fmla="*/ 0 w 3069"/>
                    <a:gd name="T61" fmla="*/ 0 h 2826"/>
                    <a:gd name="T62" fmla="*/ 0 w 3069"/>
                    <a:gd name="T63" fmla="*/ 0 h 2826"/>
                    <a:gd name="T64" fmla="*/ 0 w 3069"/>
                    <a:gd name="T65" fmla="*/ 0 h 2826"/>
                    <a:gd name="T66" fmla="*/ 0 w 3069"/>
                    <a:gd name="T67" fmla="*/ 0 h 2826"/>
                    <a:gd name="T68" fmla="*/ 0 w 3069"/>
                    <a:gd name="T69" fmla="*/ 0 h 2826"/>
                    <a:gd name="T70" fmla="*/ 0 w 3069"/>
                    <a:gd name="T71" fmla="*/ 0 h 2826"/>
                    <a:gd name="T72" fmla="*/ 0 w 3069"/>
                    <a:gd name="T73" fmla="*/ 0 h 2826"/>
                    <a:gd name="T74" fmla="*/ 0 w 3069"/>
                    <a:gd name="T75" fmla="*/ 0 h 2826"/>
                    <a:gd name="T76" fmla="*/ 0 w 3069"/>
                    <a:gd name="T77" fmla="*/ 0 h 2826"/>
                    <a:gd name="T78" fmla="*/ 0 w 3069"/>
                    <a:gd name="T79" fmla="*/ 0 h 2826"/>
                    <a:gd name="T80" fmla="*/ 0 w 3069"/>
                    <a:gd name="T81" fmla="*/ 0 h 2826"/>
                    <a:gd name="T82" fmla="*/ 0 w 3069"/>
                    <a:gd name="T83" fmla="*/ 0 h 2826"/>
                    <a:gd name="T84" fmla="*/ 0 w 3069"/>
                    <a:gd name="T85" fmla="*/ 0 h 2826"/>
                    <a:gd name="T86" fmla="*/ 0 w 3069"/>
                    <a:gd name="T87" fmla="*/ 0 h 2826"/>
                    <a:gd name="T88" fmla="*/ 0 w 3069"/>
                    <a:gd name="T89" fmla="*/ 0 h 2826"/>
                    <a:gd name="T90" fmla="*/ 0 w 3069"/>
                    <a:gd name="T91" fmla="*/ 0 h 2826"/>
                    <a:gd name="T92" fmla="*/ 0 w 3069"/>
                    <a:gd name="T93" fmla="*/ 0 h 2826"/>
                    <a:gd name="T94" fmla="*/ 0 w 3069"/>
                    <a:gd name="T95" fmla="*/ 0 h 2826"/>
                    <a:gd name="T96" fmla="*/ 0 w 3069"/>
                    <a:gd name="T97" fmla="*/ 0 h 2826"/>
                    <a:gd name="T98" fmla="*/ 0 w 3069"/>
                    <a:gd name="T99" fmla="*/ 0 h 2826"/>
                    <a:gd name="T100" fmla="*/ 0 w 3069"/>
                    <a:gd name="T101" fmla="*/ 0 h 2826"/>
                    <a:gd name="T102" fmla="*/ 0 w 3069"/>
                    <a:gd name="T103" fmla="*/ 0 h 2826"/>
                    <a:gd name="T104" fmla="*/ 0 w 3069"/>
                    <a:gd name="T105" fmla="*/ 0 h 2826"/>
                    <a:gd name="T106" fmla="*/ 0 w 3069"/>
                    <a:gd name="T107" fmla="*/ 0 h 2826"/>
                    <a:gd name="T108" fmla="*/ 0 w 3069"/>
                    <a:gd name="T109" fmla="*/ 0 h 2826"/>
                    <a:gd name="T110" fmla="*/ 0 w 3069"/>
                    <a:gd name="T111" fmla="*/ 0 h 2826"/>
                    <a:gd name="T112" fmla="*/ 0 w 3069"/>
                    <a:gd name="T113" fmla="*/ 0 h 2826"/>
                    <a:gd name="T114" fmla="*/ 0 w 3069"/>
                    <a:gd name="T115" fmla="*/ 0 h 2826"/>
                    <a:gd name="T116" fmla="*/ 0 w 3069"/>
                    <a:gd name="T117" fmla="*/ 0 h 2826"/>
                    <a:gd name="T118" fmla="*/ 0 w 3069"/>
                    <a:gd name="T119" fmla="*/ 0 h 2826"/>
                    <a:gd name="T120" fmla="*/ 0 w 3069"/>
                    <a:gd name="T121" fmla="*/ 0 h 282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069"/>
                    <a:gd name="T184" fmla="*/ 0 h 2826"/>
                    <a:gd name="T185" fmla="*/ 3069 w 3069"/>
                    <a:gd name="T186" fmla="*/ 2826 h 282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069" h="2826">
                      <a:moveTo>
                        <a:pt x="25" y="1303"/>
                      </a:moveTo>
                      <a:lnTo>
                        <a:pt x="146" y="1184"/>
                      </a:lnTo>
                      <a:lnTo>
                        <a:pt x="349" y="1038"/>
                      </a:lnTo>
                      <a:lnTo>
                        <a:pt x="604" y="924"/>
                      </a:lnTo>
                      <a:lnTo>
                        <a:pt x="927" y="809"/>
                      </a:lnTo>
                      <a:lnTo>
                        <a:pt x="1199" y="756"/>
                      </a:lnTo>
                      <a:lnTo>
                        <a:pt x="1416" y="756"/>
                      </a:lnTo>
                      <a:lnTo>
                        <a:pt x="1622" y="560"/>
                      </a:lnTo>
                      <a:lnTo>
                        <a:pt x="1946" y="328"/>
                      </a:lnTo>
                      <a:lnTo>
                        <a:pt x="2197" y="199"/>
                      </a:lnTo>
                      <a:lnTo>
                        <a:pt x="2373" y="137"/>
                      </a:lnTo>
                      <a:lnTo>
                        <a:pt x="2513" y="118"/>
                      </a:lnTo>
                      <a:lnTo>
                        <a:pt x="2605" y="137"/>
                      </a:lnTo>
                      <a:lnTo>
                        <a:pt x="2620" y="163"/>
                      </a:lnTo>
                      <a:lnTo>
                        <a:pt x="2636" y="247"/>
                      </a:lnTo>
                      <a:lnTo>
                        <a:pt x="2605" y="328"/>
                      </a:lnTo>
                      <a:lnTo>
                        <a:pt x="2503" y="463"/>
                      </a:lnTo>
                      <a:lnTo>
                        <a:pt x="2348" y="596"/>
                      </a:lnTo>
                      <a:lnTo>
                        <a:pt x="2116" y="776"/>
                      </a:lnTo>
                      <a:lnTo>
                        <a:pt x="1936" y="872"/>
                      </a:lnTo>
                      <a:lnTo>
                        <a:pt x="1829" y="894"/>
                      </a:lnTo>
                      <a:lnTo>
                        <a:pt x="2009" y="1027"/>
                      </a:lnTo>
                      <a:lnTo>
                        <a:pt x="2178" y="1221"/>
                      </a:lnTo>
                      <a:lnTo>
                        <a:pt x="2256" y="1369"/>
                      </a:lnTo>
                      <a:lnTo>
                        <a:pt x="2337" y="1581"/>
                      </a:lnTo>
                      <a:lnTo>
                        <a:pt x="2373" y="1835"/>
                      </a:lnTo>
                      <a:lnTo>
                        <a:pt x="2388" y="2064"/>
                      </a:lnTo>
                      <a:lnTo>
                        <a:pt x="2396" y="2381"/>
                      </a:lnTo>
                      <a:lnTo>
                        <a:pt x="2360" y="2608"/>
                      </a:lnTo>
                      <a:lnTo>
                        <a:pt x="2488" y="2542"/>
                      </a:lnTo>
                      <a:lnTo>
                        <a:pt x="2827" y="2657"/>
                      </a:lnTo>
                      <a:lnTo>
                        <a:pt x="2944" y="2826"/>
                      </a:lnTo>
                      <a:lnTo>
                        <a:pt x="2966" y="2608"/>
                      </a:lnTo>
                      <a:lnTo>
                        <a:pt x="3069" y="2555"/>
                      </a:lnTo>
                      <a:lnTo>
                        <a:pt x="3055" y="2381"/>
                      </a:lnTo>
                      <a:lnTo>
                        <a:pt x="2859" y="2229"/>
                      </a:lnTo>
                      <a:lnTo>
                        <a:pt x="2966" y="2030"/>
                      </a:lnTo>
                      <a:lnTo>
                        <a:pt x="2930" y="1898"/>
                      </a:lnTo>
                      <a:lnTo>
                        <a:pt x="2488" y="1847"/>
                      </a:lnTo>
                      <a:lnTo>
                        <a:pt x="2436" y="1619"/>
                      </a:lnTo>
                      <a:lnTo>
                        <a:pt x="2373" y="1420"/>
                      </a:lnTo>
                      <a:lnTo>
                        <a:pt x="2319" y="1255"/>
                      </a:lnTo>
                      <a:lnTo>
                        <a:pt x="2513" y="942"/>
                      </a:lnTo>
                      <a:lnTo>
                        <a:pt x="2658" y="677"/>
                      </a:lnTo>
                      <a:lnTo>
                        <a:pt x="2771" y="397"/>
                      </a:lnTo>
                      <a:lnTo>
                        <a:pt x="2816" y="209"/>
                      </a:lnTo>
                      <a:lnTo>
                        <a:pt x="2796" y="80"/>
                      </a:lnTo>
                      <a:lnTo>
                        <a:pt x="2717" y="13"/>
                      </a:lnTo>
                      <a:lnTo>
                        <a:pt x="2595" y="0"/>
                      </a:lnTo>
                      <a:lnTo>
                        <a:pt x="2436" y="13"/>
                      </a:lnTo>
                      <a:lnTo>
                        <a:pt x="2231" y="80"/>
                      </a:lnTo>
                      <a:lnTo>
                        <a:pt x="1920" y="265"/>
                      </a:lnTo>
                      <a:lnTo>
                        <a:pt x="1586" y="529"/>
                      </a:lnTo>
                      <a:lnTo>
                        <a:pt x="1393" y="690"/>
                      </a:lnTo>
                      <a:lnTo>
                        <a:pt x="1006" y="725"/>
                      </a:lnTo>
                      <a:lnTo>
                        <a:pt x="711" y="809"/>
                      </a:lnTo>
                      <a:lnTo>
                        <a:pt x="430" y="942"/>
                      </a:lnTo>
                      <a:lnTo>
                        <a:pt x="194" y="1074"/>
                      </a:lnTo>
                      <a:lnTo>
                        <a:pt x="66" y="1184"/>
                      </a:lnTo>
                      <a:lnTo>
                        <a:pt x="0" y="1269"/>
                      </a:lnTo>
                      <a:lnTo>
                        <a:pt x="25" y="130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1" name="Freeform 20"/>
                <p:cNvSpPr>
                  <a:spLocks/>
                </p:cNvSpPr>
                <p:nvPr/>
              </p:nvSpPr>
              <p:spPr bwMode="auto">
                <a:xfrm>
                  <a:off x="2826" y="2642"/>
                  <a:ext cx="145" cy="136"/>
                </a:xfrm>
                <a:custGeom>
                  <a:avLst/>
                  <a:gdLst>
                    <a:gd name="T0" fmla="*/ 0 w 1159"/>
                    <a:gd name="T1" fmla="*/ 0 h 1093"/>
                    <a:gd name="T2" fmla="*/ 0 w 1159"/>
                    <a:gd name="T3" fmla="*/ 0 h 1093"/>
                    <a:gd name="T4" fmla="*/ 0 w 1159"/>
                    <a:gd name="T5" fmla="*/ 0 h 1093"/>
                    <a:gd name="T6" fmla="*/ 0 w 1159"/>
                    <a:gd name="T7" fmla="*/ 0 h 1093"/>
                    <a:gd name="T8" fmla="*/ 0 w 1159"/>
                    <a:gd name="T9" fmla="*/ 0 h 1093"/>
                    <a:gd name="T10" fmla="*/ 0 w 1159"/>
                    <a:gd name="T11" fmla="*/ 0 h 1093"/>
                    <a:gd name="T12" fmla="*/ 0 w 1159"/>
                    <a:gd name="T13" fmla="*/ 0 h 1093"/>
                    <a:gd name="T14" fmla="*/ 0 w 1159"/>
                    <a:gd name="T15" fmla="*/ 0 h 1093"/>
                    <a:gd name="T16" fmla="*/ 0 w 1159"/>
                    <a:gd name="T17" fmla="*/ 0 h 1093"/>
                    <a:gd name="T18" fmla="*/ 0 w 1159"/>
                    <a:gd name="T19" fmla="*/ 0 h 1093"/>
                    <a:gd name="T20" fmla="*/ 0 w 1159"/>
                    <a:gd name="T21" fmla="*/ 0 h 1093"/>
                    <a:gd name="T22" fmla="*/ 0 w 1159"/>
                    <a:gd name="T23" fmla="*/ 0 h 1093"/>
                    <a:gd name="T24" fmla="*/ 0 w 1159"/>
                    <a:gd name="T25" fmla="*/ 0 h 1093"/>
                    <a:gd name="T26" fmla="*/ 0 w 1159"/>
                    <a:gd name="T27" fmla="*/ 0 h 1093"/>
                    <a:gd name="T28" fmla="*/ 0 w 1159"/>
                    <a:gd name="T29" fmla="*/ 0 h 1093"/>
                    <a:gd name="T30" fmla="*/ 0 w 1159"/>
                    <a:gd name="T31" fmla="*/ 0 h 1093"/>
                    <a:gd name="T32" fmla="*/ 0 w 1159"/>
                    <a:gd name="T33" fmla="*/ 0 h 1093"/>
                    <a:gd name="T34" fmla="*/ 0 w 1159"/>
                    <a:gd name="T35" fmla="*/ 0 h 1093"/>
                    <a:gd name="T36" fmla="*/ 0 w 1159"/>
                    <a:gd name="T37" fmla="*/ 0 h 1093"/>
                    <a:gd name="T38" fmla="*/ 0 w 1159"/>
                    <a:gd name="T39" fmla="*/ 0 h 1093"/>
                    <a:gd name="T40" fmla="*/ 0 w 1159"/>
                    <a:gd name="T41" fmla="*/ 0 h 1093"/>
                    <a:gd name="T42" fmla="*/ 0 w 1159"/>
                    <a:gd name="T43" fmla="*/ 0 h 1093"/>
                    <a:gd name="T44" fmla="*/ 0 w 1159"/>
                    <a:gd name="T45" fmla="*/ 0 h 1093"/>
                    <a:gd name="T46" fmla="*/ 0 w 1159"/>
                    <a:gd name="T47" fmla="*/ 0 h 1093"/>
                    <a:gd name="T48" fmla="*/ 0 w 1159"/>
                    <a:gd name="T49" fmla="*/ 0 h 1093"/>
                    <a:gd name="T50" fmla="*/ 0 w 1159"/>
                    <a:gd name="T51" fmla="*/ 0 h 1093"/>
                    <a:gd name="T52" fmla="*/ 0 w 1159"/>
                    <a:gd name="T53" fmla="*/ 0 h 1093"/>
                    <a:gd name="T54" fmla="*/ 0 w 1159"/>
                    <a:gd name="T55" fmla="*/ 0 h 1093"/>
                    <a:gd name="T56" fmla="*/ 0 w 1159"/>
                    <a:gd name="T57" fmla="*/ 0 h 1093"/>
                    <a:gd name="T58" fmla="*/ 0 w 1159"/>
                    <a:gd name="T59" fmla="*/ 0 h 1093"/>
                    <a:gd name="T60" fmla="*/ 0 w 1159"/>
                    <a:gd name="T61" fmla="*/ 0 h 1093"/>
                    <a:gd name="T62" fmla="*/ 0 w 1159"/>
                    <a:gd name="T63" fmla="*/ 0 h 1093"/>
                    <a:gd name="T64" fmla="*/ 0 w 1159"/>
                    <a:gd name="T65" fmla="*/ 0 h 1093"/>
                    <a:gd name="T66" fmla="*/ 0 w 1159"/>
                    <a:gd name="T67" fmla="*/ 0 h 1093"/>
                    <a:gd name="T68" fmla="*/ 0 w 1159"/>
                    <a:gd name="T69" fmla="*/ 0 h 1093"/>
                    <a:gd name="T70" fmla="*/ 0 w 1159"/>
                    <a:gd name="T71" fmla="*/ 0 h 1093"/>
                    <a:gd name="T72" fmla="*/ 0 w 1159"/>
                    <a:gd name="T73" fmla="*/ 0 h 1093"/>
                    <a:gd name="T74" fmla="*/ 0 w 1159"/>
                    <a:gd name="T75" fmla="*/ 0 h 1093"/>
                    <a:gd name="T76" fmla="*/ 0 w 1159"/>
                    <a:gd name="T77" fmla="*/ 0 h 1093"/>
                    <a:gd name="T78" fmla="*/ 0 w 1159"/>
                    <a:gd name="T79" fmla="*/ 0 h 1093"/>
                    <a:gd name="T80" fmla="*/ 0 w 1159"/>
                    <a:gd name="T81" fmla="*/ 0 h 109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9"/>
                    <a:gd name="T124" fmla="*/ 0 h 1093"/>
                    <a:gd name="T125" fmla="*/ 1159 w 1159"/>
                    <a:gd name="T126" fmla="*/ 1093 h 109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9" h="1093">
                      <a:moveTo>
                        <a:pt x="1082" y="332"/>
                      </a:moveTo>
                      <a:lnTo>
                        <a:pt x="995" y="232"/>
                      </a:lnTo>
                      <a:lnTo>
                        <a:pt x="839" y="133"/>
                      </a:lnTo>
                      <a:lnTo>
                        <a:pt x="581" y="70"/>
                      </a:lnTo>
                      <a:lnTo>
                        <a:pt x="581" y="316"/>
                      </a:lnTo>
                      <a:lnTo>
                        <a:pt x="815" y="360"/>
                      </a:lnTo>
                      <a:lnTo>
                        <a:pt x="954" y="493"/>
                      </a:lnTo>
                      <a:lnTo>
                        <a:pt x="932" y="545"/>
                      </a:lnTo>
                      <a:lnTo>
                        <a:pt x="772" y="431"/>
                      </a:lnTo>
                      <a:lnTo>
                        <a:pt x="530" y="360"/>
                      </a:lnTo>
                      <a:lnTo>
                        <a:pt x="335" y="360"/>
                      </a:lnTo>
                      <a:lnTo>
                        <a:pt x="129" y="431"/>
                      </a:lnTo>
                      <a:lnTo>
                        <a:pt x="180" y="614"/>
                      </a:lnTo>
                      <a:lnTo>
                        <a:pt x="412" y="545"/>
                      </a:lnTo>
                      <a:lnTo>
                        <a:pt x="644" y="545"/>
                      </a:lnTo>
                      <a:lnTo>
                        <a:pt x="732" y="596"/>
                      </a:lnTo>
                      <a:lnTo>
                        <a:pt x="726" y="626"/>
                      </a:lnTo>
                      <a:lnTo>
                        <a:pt x="611" y="614"/>
                      </a:lnTo>
                      <a:lnTo>
                        <a:pt x="464" y="614"/>
                      </a:lnTo>
                      <a:lnTo>
                        <a:pt x="313" y="658"/>
                      </a:lnTo>
                      <a:lnTo>
                        <a:pt x="93" y="779"/>
                      </a:lnTo>
                      <a:lnTo>
                        <a:pt x="93" y="993"/>
                      </a:lnTo>
                      <a:lnTo>
                        <a:pt x="298" y="876"/>
                      </a:lnTo>
                      <a:lnTo>
                        <a:pt x="530" y="809"/>
                      </a:lnTo>
                      <a:lnTo>
                        <a:pt x="674" y="827"/>
                      </a:lnTo>
                      <a:lnTo>
                        <a:pt x="674" y="861"/>
                      </a:lnTo>
                      <a:lnTo>
                        <a:pt x="530" y="861"/>
                      </a:lnTo>
                      <a:lnTo>
                        <a:pt x="282" y="926"/>
                      </a:lnTo>
                      <a:lnTo>
                        <a:pt x="55" y="1093"/>
                      </a:lnTo>
                      <a:lnTo>
                        <a:pt x="0" y="809"/>
                      </a:lnTo>
                      <a:lnTo>
                        <a:pt x="129" y="649"/>
                      </a:lnTo>
                      <a:lnTo>
                        <a:pt x="40" y="431"/>
                      </a:lnTo>
                      <a:lnTo>
                        <a:pt x="170" y="346"/>
                      </a:lnTo>
                      <a:lnTo>
                        <a:pt x="349" y="316"/>
                      </a:lnTo>
                      <a:lnTo>
                        <a:pt x="491" y="316"/>
                      </a:lnTo>
                      <a:lnTo>
                        <a:pt x="540" y="0"/>
                      </a:lnTo>
                      <a:lnTo>
                        <a:pt x="700" y="16"/>
                      </a:lnTo>
                      <a:lnTo>
                        <a:pt x="865" y="70"/>
                      </a:lnTo>
                      <a:lnTo>
                        <a:pt x="1043" y="169"/>
                      </a:lnTo>
                      <a:lnTo>
                        <a:pt x="1159" y="265"/>
                      </a:lnTo>
                      <a:lnTo>
                        <a:pt x="1082" y="3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2" name="Freeform 21"/>
                <p:cNvSpPr>
                  <a:spLocks/>
                </p:cNvSpPr>
                <p:nvPr/>
              </p:nvSpPr>
              <p:spPr bwMode="auto">
                <a:xfrm>
                  <a:off x="2828" y="2770"/>
                  <a:ext cx="471" cy="403"/>
                </a:xfrm>
                <a:custGeom>
                  <a:avLst/>
                  <a:gdLst>
                    <a:gd name="T0" fmla="*/ 0 w 3767"/>
                    <a:gd name="T1" fmla="*/ 0 h 3223"/>
                    <a:gd name="T2" fmla="*/ 0 w 3767"/>
                    <a:gd name="T3" fmla="*/ 0 h 3223"/>
                    <a:gd name="T4" fmla="*/ 0 w 3767"/>
                    <a:gd name="T5" fmla="*/ 0 h 3223"/>
                    <a:gd name="T6" fmla="*/ 0 w 3767"/>
                    <a:gd name="T7" fmla="*/ 0 h 3223"/>
                    <a:gd name="T8" fmla="*/ 0 w 3767"/>
                    <a:gd name="T9" fmla="*/ 0 h 3223"/>
                    <a:gd name="T10" fmla="*/ 0 w 3767"/>
                    <a:gd name="T11" fmla="*/ 0 h 3223"/>
                    <a:gd name="T12" fmla="*/ 0 w 3767"/>
                    <a:gd name="T13" fmla="*/ 0 h 3223"/>
                    <a:gd name="T14" fmla="*/ 0 w 3767"/>
                    <a:gd name="T15" fmla="*/ 0 h 3223"/>
                    <a:gd name="T16" fmla="*/ 0 w 3767"/>
                    <a:gd name="T17" fmla="*/ 0 h 3223"/>
                    <a:gd name="T18" fmla="*/ 0 w 3767"/>
                    <a:gd name="T19" fmla="*/ 0 h 3223"/>
                    <a:gd name="T20" fmla="*/ 0 w 3767"/>
                    <a:gd name="T21" fmla="*/ 0 h 3223"/>
                    <a:gd name="T22" fmla="*/ 0 w 3767"/>
                    <a:gd name="T23" fmla="*/ 0 h 3223"/>
                    <a:gd name="T24" fmla="*/ 0 w 3767"/>
                    <a:gd name="T25" fmla="*/ 0 h 3223"/>
                    <a:gd name="T26" fmla="*/ 0 w 3767"/>
                    <a:gd name="T27" fmla="*/ 0 h 3223"/>
                    <a:gd name="T28" fmla="*/ 0 w 3767"/>
                    <a:gd name="T29" fmla="*/ 0 h 3223"/>
                    <a:gd name="T30" fmla="*/ 0 w 3767"/>
                    <a:gd name="T31" fmla="*/ 0 h 3223"/>
                    <a:gd name="T32" fmla="*/ 0 w 3767"/>
                    <a:gd name="T33" fmla="*/ 0 h 3223"/>
                    <a:gd name="T34" fmla="*/ 0 w 3767"/>
                    <a:gd name="T35" fmla="*/ 0 h 3223"/>
                    <a:gd name="T36" fmla="*/ 0 w 3767"/>
                    <a:gd name="T37" fmla="*/ 0 h 3223"/>
                    <a:gd name="T38" fmla="*/ 0 w 3767"/>
                    <a:gd name="T39" fmla="*/ 0 h 3223"/>
                    <a:gd name="T40" fmla="*/ 0 w 3767"/>
                    <a:gd name="T41" fmla="*/ 0 h 3223"/>
                    <a:gd name="T42" fmla="*/ 0 w 3767"/>
                    <a:gd name="T43" fmla="*/ 0 h 3223"/>
                    <a:gd name="T44" fmla="*/ 0 w 3767"/>
                    <a:gd name="T45" fmla="*/ 0 h 3223"/>
                    <a:gd name="T46" fmla="*/ 0 w 3767"/>
                    <a:gd name="T47" fmla="*/ 0 h 3223"/>
                    <a:gd name="T48" fmla="*/ 0 w 3767"/>
                    <a:gd name="T49" fmla="*/ 0 h 3223"/>
                    <a:gd name="T50" fmla="*/ 0 w 3767"/>
                    <a:gd name="T51" fmla="*/ 0 h 3223"/>
                    <a:gd name="T52" fmla="*/ 0 w 3767"/>
                    <a:gd name="T53" fmla="*/ 0 h 3223"/>
                    <a:gd name="T54" fmla="*/ 0 w 3767"/>
                    <a:gd name="T55" fmla="*/ 0 h 3223"/>
                    <a:gd name="T56" fmla="*/ 0 w 3767"/>
                    <a:gd name="T57" fmla="*/ 0 h 3223"/>
                    <a:gd name="T58" fmla="*/ 0 w 3767"/>
                    <a:gd name="T59" fmla="*/ 0 h 3223"/>
                    <a:gd name="T60" fmla="*/ 0 w 3767"/>
                    <a:gd name="T61" fmla="*/ 0 h 3223"/>
                    <a:gd name="T62" fmla="*/ 0 w 3767"/>
                    <a:gd name="T63" fmla="*/ 0 h 3223"/>
                    <a:gd name="T64" fmla="*/ 0 w 3767"/>
                    <a:gd name="T65" fmla="*/ 0 h 3223"/>
                    <a:gd name="T66" fmla="*/ 0 w 3767"/>
                    <a:gd name="T67" fmla="*/ 0 h 3223"/>
                    <a:gd name="T68" fmla="*/ 0 w 3767"/>
                    <a:gd name="T69" fmla="*/ 0 h 3223"/>
                    <a:gd name="T70" fmla="*/ 0 w 3767"/>
                    <a:gd name="T71" fmla="*/ 0 h 3223"/>
                    <a:gd name="T72" fmla="*/ 0 w 3767"/>
                    <a:gd name="T73" fmla="*/ 0 h 3223"/>
                    <a:gd name="T74" fmla="*/ 0 w 3767"/>
                    <a:gd name="T75" fmla="*/ 0 h 3223"/>
                    <a:gd name="T76" fmla="*/ 0 w 3767"/>
                    <a:gd name="T77" fmla="*/ 0 h 3223"/>
                    <a:gd name="T78" fmla="*/ 0 w 3767"/>
                    <a:gd name="T79" fmla="*/ 0 h 3223"/>
                    <a:gd name="T80" fmla="*/ 0 w 3767"/>
                    <a:gd name="T81" fmla="*/ 0 h 3223"/>
                    <a:gd name="T82" fmla="*/ 0 w 3767"/>
                    <a:gd name="T83" fmla="*/ 0 h 3223"/>
                    <a:gd name="T84" fmla="*/ 0 w 3767"/>
                    <a:gd name="T85" fmla="*/ 0 h 3223"/>
                    <a:gd name="T86" fmla="*/ 0 w 3767"/>
                    <a:gd name="T87" fmla="*/ 0 h 3223"/>
                    <a:gd name="T88" fmla="*/ 0 w 3767"/>
                    <a:gd name="T89" fmla="*/ 0 h 3223"/>
                    <a:gd name="T90" fmla="*/ 0 w 3767"/>
                    <a:gd name="T91" fmla="*/ 0 h 3223"/>
                    <a:gd name="T92" fmla="*/ 0 w 3767"/>
                    <a:gd name="T93" fmla="*/ 0 h 3223"/>
                    <a:gd name="T94" fmla="*/ 0 w 3767"/>
                    <a:gd name="T95" fmla="*/ 0 h 3223"/>
                    <a:gd name="T96" fmla="*/ 0 w 3767"/>
                    <a:gd name="T97" fmla="*/ 0 h 3223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3767"/>
                    <a:gd name="T148" fmla="*/ 0 h 3223"/>
                    <a:gd name="T149" fmla="*/ 3767 w 3767"/>
                    <a:gd name="T150" fmla="*/ 3223 h 3223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3767" h="3223">
                      <a:moveTo>
                        <a:pt x="525" y="364"/>
                      </a:moveTo>
                      <a:lnTo>
                        <a:pt x="486" y="748"/>
                      </a:lnTo>
                      <a:lnTo>
                        <a:pt x="486" y="1046"/>
                      </a:lnTo>
                      <a:lnTo>
                        <a:pt x="515" y="1555"/>
                      </a:lnTo>
                      <a:lnTo>
                        <a:pt x="608" y="1982"/>
                      </a:lnTo>
                      <a:lnTo>
                        <a:pt x="735" y="2399"/>
                      </a:lnTo>
                      <a:lnTo>
                        <a:pt x="904" y="2806"/>
                      </a:lnTo>
                      <a:lnTo>
                        <a:pt x="1046" y="3023"/>
                      </a:lnTo>
                      <a:lnTo>
                        <a:pt x="1189" y="3108"/>
                      </a:lnTo>
                      <a:lnTo>
                        <a:pt x="1344" y="3153"/>
                      </a:lnTo>
                      <a:lnTo>
                        <a:pt x="1499" y="3140"/>
                      </a:lnTo>
                      <a:lnTo>
                        <a:pt x="1777" y="3072"/>
                      </a:lnTo>
                      <a:lnTo>
                        <a:pt x="2009" y="2924"/>
                      </a:lnTo>
                      <a:lnTo>
                        <a:pt x="2408" y="2611"/>
                      </a:lnTo>
                      <a:lnTo>
                        <a:pt x="2761" y="2262"/>
                      </a:lnTo>
                      <a:lnTo>
                        <a:pt x="2989" y="1954"/>
                      </a:lnTo>
                      <a:lnTo>
                        <a:pt x="3136" y="1688"/>
                      </a:lnTo>
                      <a:lnTo>
                        <a:pt x="3265" y="1357"/>
                      </a:lnTo>
                      <a:lnTo>
                        <a:pt x="3328" y="1143"/>
                      </a:lnTo>
                      <a:lnTo>
                        <a:pt x="3652" y="1011"/>
                      </a:lnTo>
                      <a:lnTo>
                        <a:pt x="3767" y="1110"/>
                      </a:lnTo>
                      <a:lnTo>
                        <a:pt x="3638" y="1110"/>
                      </a:lnTo>
                      <a:lnTo>
                        <a:pt x="3428" y="1555"/>
                      </a:lnTo>
                      <a:lnTo>
                        <a:pt x="3251" y="1688"/>
                      </a:lnTo>
                      <a:lnTo>
                        <a:pt x="2966" y="2101"/>
                      </a:lnTo>
                      <a:lnTo>
                        <a:pt x="2735" y="2379"/>
                      </a:lnTo>
                      <a:lnTo>
                        <a:pt x="2467" y="2644"/>
                      </a:lnTo>
                      <a:lnTo>
                        <a:pt x="2124" y="2924"/>
                      </a:lnTo>
                      <a:lnTo>
                        <a:pt x="1896" y="3090"/>
                      </a:lnTo>
                      <a:lnTo>
                        <a:pt x="1584" y="3189"/>
                      </a:lnTo>
                      <a:lnTo>
                        <a:pt x="1433" y="3223"/>
                      </a:lnTo>
                      <a:lnTo>
                        <a:pt x="1237" y="3223"/>
                      </a:lnTo>
                      <a:lnTo>
                        <a:pt x="1067" y="3140"/>
                      </a:lnTo>
                      <a:lnTo>
                        <a:pt x="917" y="2975"/>
                      </a:lnTo>
                      <a:lnTo>
                        <a:pt x="787" y="2725"/>
                      </a:lnTo>
                      <a:lnTo>
                        <a:pt x="542" y="2034"/>
                      </a:lnTo>
                      <a:lnTo>
                        <a:pt x="449" y="1626"/>
                      </a:lnTo>
                      <a:lnTo>
                        <a:pt x="427" y="1143"/>
                      </a:lnTo>
                      <a:lnTo>
                        <a:pt x="408" y="761"/>
                      </a:lnTo>
                      <a:lnTo>
                        <a:pt x="231" y="515"/>
                      </a:lnTo>
                      <a:lnTo>
                        <a:pt x="165" y="600"/>
                      </a:lnTo>
                      <a:lnTo>
                        <a:pt x="61" y="544"/>
                      </a:lnTo>
                      <a:lnTo>
                        <a:pt x="165" y="147"/>
                      </a:lnTo>
                      <a:lnTo>
                        <a:pt x="0" y="107"/>
                      </a:lnTo>
                      <a:lnTo>
                        <a:pt x="40" y="0"/>
                      </a:lnTo>
                      <a:lnTo>
                        <a:pt x="257" y="70"/>
                      </a:lnTo>
                      <a:lnTo>
                        <a:pt x="408" y="183"/>
                      </a:lnTo>
                      <a:lnTo>
                        <a:pt x="504" y="302"/>
                      </a:lnTo>
                      <a:lnTo>
                        <a:pt x="525" y="3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3" name="Freeform 22"/>
                <p:cNvSpPr>
                  <a:spLocks/>
                </p:cNvSpPr>
                <p:nvPr/>
              </p:nvSpPr>
              <p:spPr bwMode="auto">
                <a:xfrm>
                  <a:off x="2811" y="2760"/>
                  <a:ext cx="73" cy="174"/>
                </a:xfrm>
                <a:custGeom>
                  <a:avLst/>
                  <a:gdLst>
                    <a:gd name="T0" fmla="*/ 0 w 582"/>
                    <a:gd name="T1" fmla="*/ 0 h 1400"/>
                    <a:gd name="T2" fmla="*/ 0 w 582"/>
                    <a:gd name="T3" fmla="*/ 0 h 1400"/>
                    <a:gd name="T4" fmla="*/ 0 w 582"/>
                    <a:gd name="T5" fmla="*/ 0 h 1400"/>
                    <a:gd name="T6" fmla="*/ 0 w 582"/>
                    <a:gd name="T7" fmla="*/ 0 h 1400"/>
                    <a:gd name="T8" fmla="*/ 0 w 582"/>
                    <a:gd name="T9" fmla="*/ 0 h 1400"/>
                    <a:gd name="T10" fmla="*/ 0 w 582"/>
                    <a:gd name="T11" fmla="*/ 0 h 1400"/>
                    <a:gd name="T12" fmla="*/ 0 w 582"/>
                    <a:gd name="T13" fmla="*/ 0 h 1400"/>
                    <a:gd name="T14" fmla="*/ 0 w 582"/>
                    <a:gd name="T15" fmla="*/ 0 h 1400"/>
                    <a:gd name="T16" fmla="*/ 0 w 582"/>
                    <a:gd name="T17" fmla="*/ 0 h 1400"/>
                    <a:gd name="T18" fmla="*/ 0 w 582"/>
                    <a:gd name="T19" fmla="*/ 0 h 1400"/>
                    <a:gd name="T20" fmla="*/ 0 w 582"/>
                    <a:gd name="T21" fmla="*/ 0 h 1400"/>
                    <a:gd name="T22" fmla="*/ 0 w 582"/>
                    <a:gd name="T23" fmla="*/ 0 h 1400"/>
                    <a:gd name="T24" fmla="*/ 0 w 582"/>
                    <a:gd name="T25" fmla="*/ 0 h 1400"/>
                    <a:gd name="T26" fmla="*/ 0 w 582"/>
                    <a:gd name="T27" fmla="*/ 0 h 1400"/>
                    <a:gd name="T28" fmla="*/ 0 w 582"/>
                    <a:gd name="T29" fmla="*/ 0 h 1400"/>
                    <a:gd name="T30" fmla="*/ 0 w 582"/>
                    <a:gd name="T31" fmla="*/ 0 h 1400"/>
                    <a:gd name="T32" fmla="*/ 0 w 582"/>
                    <a:gd name="T33" fmla="*/ 0 h 1400"/>
                    <a:gd name="T34" fmla="*/ 0 w 582"/>
                    <a:gd name="T35" fmla="*/ 0 h 1400"/>
                    <a:gd name="T36" fmla="*/ 0 w 582"/>
                    <a:gd name="T37" fmla="*/ 0 h 1400"/>
                    <a:gd name="T38" fmla="*/ 0 w 582"/>
                    <a:gd name="T39" fmla="*/ 0 h 1400"/>
                    <a:gd name="T40" fmla="*/ 0 w 582"/>
                    <a:gd name="T41" fmla="*/ 0 h 14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82"/>
                    <a:gd name="T64" fmla="*/ 0 h 1400"/>
                    <a:gd name="T65" fmla="*/ 582 w 582"/>
                    <a:gd name="T66" fmla="*/ 1400 h 14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82" h="1400">
                      <a:moveTo>
                        <a:pt x="390" y="0"/>
                      </a:moveTo>
                      <a:lnTo>
                        <a:pt x="261" y="102"/>
                      </a:lnTo>
                      <a:lnTo>
                        <a:pt x="189" y="246"/>
                      </a:lnTo>
                      <a:lnTo>
                        <a:pt x="146" y="392"/>
                      </a:lnTo>
                      <a:lnTo>
                        <a:pt x="118" y="647"/>
                      </a:lnTo>
                      <a:lnTo>
                        <a:pt x="133" y="909"/>
                      </a:lnTo>
                      <a:lnTo>
                        <a:pt x="189" y="1127"/>
                      </a:lnTo>
                      <a:lnTo>
                        <a:pt x="288" y="1254"/>
                      </a:lnTo>
                      <a:lnTo>
                        <a:pt x="390" y="1336"/>
                      </a:lnTo>
                      <a:lnTo>
                        <a:pt x="582" y="1400"/>
                      </a:lnTo>
                      <a:lnTo>
                        <a:pt x="400" y="1400"/>
                      </a:lnTo>
                      <a:lnTo>
                        <a:pt x="288" y="1358"/>
                      </a:lnTo>
                      <a:lnTo>
                        <a:pt x="118" y="1191"/>
                      </a:lnTo>
                      <a:lnTo>
                        <a:pt x="59" y="1007"/>
                      </a:lnTo>
                      <a:lnTo>
                        <a:pt x="16" y="829"/>
                      </a:lnTo>
                      <a:lnTo>
                        <a:pt x="0" y="647"/>
                      </a:lnTo>
                      <a:lnTo>
                        <a:pt x="0" y="430"/>
                      </a:lnTo>
                      <a:lnTo>
                        <a:pt x="59" y="264"/>
                      </a:lnTo>
                      <a:lnTo>
                        <a:pt x="106" y="188"/>
                      </a:lnTo>
                      <a:lnTo>
                        <a:pt x="211" y="69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4" name="Freeform 23"/>
                <p:cNvSpPr>
                  <a:spLocks/>
                </p:cNvSpPr>
                <p:nvPr/>
              </p:nvSpPr>
              <p:spPr bwMode="auto">
                <a:xfrm>
                  <a:off x="3190" y="2869"/>
                  <a:ext cx="133" cy="177"/>
                </a:xfrm>
                <a:custGeom>
                  <a:avLst/>
                  <a:gdLst>
                    <a:gd name="T0" fmla="*/ 0 w 1059"/>
                    <a:gd name="T1" fmla="*/ 0 h 1420"/>
                    <a:gd name="T2" fmla="*/ 0 w 1059"/>
                    <a:gd name="T3" fmla="*/ 0 h 1420"/>
                    <a:gd name="T4" fmla="*/ 0 w 1059"/>
                    <a:gd name="T5" fmla="*/ 0 h 1420"/>
                    <a:gd name="T6" fmla="*/ 0 w 1059"/>
                    <a:gd name="T7" fmla="*/ 0 h 1420"/>
                    <a:gd name="T8" fmla="*/ 0 w 1059"/>
                    <a:gd name="T9" fmla="*/ 0 h 1420"/>
                    <a:gd name="T10" fmla="*/ 0 w 1059"/>
                    <a:gd name="T11" fmla="*/ 0 h 1420"/>
                    <a:gd name="T12" fmla="*/ 0 w 1059"/>
                    <a:gd name="T13" fmla="*/ 0 h 1420"/>
                    <a:gd name="T14" fmla="*/ 0 w 1059"/>
                    <a:gd name="T15" fmla="*/ 0 h 1420"/>
                    <a:gd name="T16" fmla="*/ 0 w 1059"/>
                    <a:gd name="T17" fmla="*/ 0 h 1420"/>
                    <a:gd name="T18" fmla="*/ 0 w 1059"/>
                    <a:gd name="T19" fmla="*/ 0 h 1420"/>
                    <a:gd name="T20" fmla="*/ 0 w 1059"/>
                    <a:gd name="T21" fmla="*/ 0 h 1420"/>
                    <a:gd name="T22" fmla="*/ 0 w 1059"/>
                    <a:gd name="T23" fmla="*/ 0 h 1420"/>
                    <a:gd name="T24" fmla="*/ 0 w 1059"/>
                    <a:gd name="T25" fmla="*/ 0 h 1420"/>
                    <a:gd name="T26" fmla="*/ 0 w 1059"/>
                    <a:gd name="T27" fmla="*/ 0 h 1420"/>
                    <a:gd name="T28" fmla="*/ 0 w 1059"/>
                    <a:gd name="T29" fmla="*/ 0 h 1420"/>
                    <a:gd name="T30" fmla="*/ 0 w 1059"/>
                    <a:gd name="T31" fmla="*/ 0 h 1420"/>
                    <a:gd name="T32" fmla="*/ 0 w 1059"/>
                    <a:gd name="T33" fmla="*/ 0 h 1420"/>
                    <a:gd name="T34" fmla="*/ 0 w 1059"/>
                    <a:gd name="T35" fmla="*/ 0 h 1420"/>
                    <a:gd name="T36" fmla="*/ 0 w 1059"/>
                    <a:gd name="T37" fmla="*/ 0 h 1420"/>
                    <a:gd name="T38" fmla="*/ 0 w 1059"/>
                    <a:gd name="T39" fmla="*/ 0 h 1420"/>
                    <a:gd name="T40" fmla="*/ 0 w 1059"/>
                    <a:gd name="T41" fmla="*/ 0 h 142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059"/>
                    <a:gd name="T64" fmla="*/ 0 h 1420"/>
                    <a:gd name="T65" fmla="*/ 1059 w 1059"/>
                    <a:gd name="T66" fmla="*/ 1420 h 142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059" h="1420">
                      <a:moveTo>
                        <a:pt x="66" y="1288"/>
                      </a:moveTo>
                      <a:lnTo>
                        <a:pt x="186" y="1307"/>
                      </a:lnTo>
                      <a:lnTo>
                        <a:pt x="285" y="1240"/>
                      </a:lnTo>
                      <a:lnTo>
                        <a:pt x="494" y="1071"/>
                      </a:lnTo>
                      <a:lnTo>
                        <a:pt x="675" y="876"/>
                      </a:lnTo>
                      <a:lnTo>
                        <a:pt x="827" y="662"/>
                      </a:lnTo>
                      <a:lnTo>
                        <a:pt x="939" y="412"/>
                      </a:lnTo>
                      <a:lnTo>
                        <a:pt x="1010" y="217"/>
                      </a:lnTo>
                      <a:lnTo>
                        <a:pt x="1024" y="84"/>
                      </a:lnTo>
                      <a:lnTo>
                        <a:pt x="1046" y="0"/>
                      </a:lnTo>
                      <a:lnTo>
                        <a:pt x="1059" y="185"/>
                      </a:lnTo>
                      <a:lnTo>
                        <a:pt x="1024" y="364"/>
                      </a:lnTo>
                      <a:lnTo>
                        <a:pt x="876" y="695"/>
                      </a:lnTo>
                      <a:lnTo>
                        <a:pt x="762" y="894"/>
                      </a:lnTo>
                      <a:lnTo>
                        <a:pt x="547" y="1174"/>
                      </a:lnTo>
                      <a:lnTo>
                        <a:pt x="351" y="1339"/>
                      </a:lnTo>
                      <a:lnTo>
                        <a:pt x="222" y="1405"/>
                      </a:lnTo>
                      <a:lnTo>
                        <a:pt x="129" y="1420"/>
                      </a:lnTo>
                      <a:lnTo>
                        <a:pt x="53" y="1405"/>
                      </a:lnTo>
                      <a:lnTo>
                        <a:pt x="0" y="1374"/>
                      </a:lnTo>
                      <a:lnTo>
                        <a:pt x="66" y="12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5" name="Freeform 24"/>
                <p:cNvSpPr>
                  <a:spLocks/>
                </p:cNvSpPr>
                <p:nvPr/>
              </p:nvSpPr>
              <p:spPr bwMode="auto">
                <a:xfrm>
                  <a:off x="2803" y="3023"/>
                  <a:ext cx="109" cy="152"/>
                </a:xfrm>
                <a:custGeom>
                  <a:avLst/>
                  <a:gdLst>
                    <a:gd name="T0" fmla="*/ 0 w 866"/>
                    <a:gd name="T1" fmla="*/ 0 h 1219"/>
                    <a:gd name="T2" fmla="*/ 0 w 866"/>
                    <a:gd name="T3" fmla="*/ 0 h 1219"/>
                    <a:gd name="T4" fmla="*/ 0 w 866"/>
                    <a:gd name="T5" fmla="*/ 0 h 1219"/>
                    <a:gd name="T6" fmla="*/ 0 w 866"/>
                    <a:gd name="T7" fmla="*/ 0 h 1219"/>
                    <a:gd name="T8" fmla="*/ 0 w 866"/>
                    <a:gd name="T9" fmla="*/ 0 h 1219"/>
                    <a:gd name="T10" fmla="*/ 0 w 866"/>
                    <a:gd name="T11" fmla="*/ 0 h 1219"/>
                    <a:gd name="T12" fmla="*/ 0 w 866"/>
                    <a:gd name="T13" fmla="*/ 0 h 1219"/>
                    <a:gd name="T14" fmla="*/ 0 w 866"/>
                    <a:gd name="T15" fmla="*/ 0 h 1219"/>
                    <a:gd name="T16" fmla="*/ 0 w 866"/>
                    <a:gd name="T17" fmla="*/ 0 h 1219"/>
                    <a:gd name="T18" fmla="*/ 0 w 866"/>
                    <a:gd name="T19" fmla="*/ 0 h 1219"/>
                    <a:gd name="T20" fmla="*/ 0 w 866"/>
                    <a:gd name="T21" fmla="*/ 0 h 1219"/>
                    <a:gd name="T22" fmla="*/ 0 w 866"/>
                    <a:gd name="T23" fmla="*/ 0 h 1219"/>
                    <a:gd name="T24" fmla="*/ 0 w 866"/>
                    <a:gd name="T25" fmla="*/ 0 h 12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866"/>
                    <a:gd name="T40" fmla="*/ 0 h 1219"/>
                    <a:gd name="T41" fmla="*/ 866 w 866"/>
                    <a:gd name="T42" fmla="*/ 1219 h 12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866" h="1219">
                      <a:moveTo>
                        <a:pt x="847" y="204"/>
                      </a:moveTo>
                      <a:lnTo>
                        <a:pt x="527" y="103"/>
                      </a:lnTo>
                      <a:lnTo>
                        <a:pt x="302" y="0"/>
                      </a:lnTo>
                      <a:lnTo>
                        <a:pt x="0" y="463"/>
                      </a:lnTo>
                      <a:lnTo>
                        <a:pt x="155" y="776"/>
                      </a:lnTo>
                      <a:lnTo>
                        <a:pt x="361" y="1188"/>
                      </a:lnTo>
                      <a:lnTo>
                        <a:pt x="547" y="1219"/>
                      </a:lnTo>
                      <a:lnTo>
                        <a:pt x="484" y="984"/>
                      </a:lnTo>
                      <a:lnTo>
                        <a:pt x="387" y="695"/>
                      </a:lnTo>
                      <a:lnTo>
                        <a:pt x="236" y="435"/>
                      </a:lnTo>
                      <a:lnTo>
                        <a:pt x="401" y="155"/>
                      </a:lnTo>
                      <a:lnTo>
                        <a:pt x="866" y="335"/>
                      </a:lnTo>
                      <a:lnTo>
                        <a:pt x="847" y="2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6" name="Freeform 25"/>
                <p:cNvSpPr>
                  <a:spLocks/>
                </p:cNvSpPr>
                <p:nvPr/>
              </p:nvSpPr>
              <p:spPr bwMode="auto">
                <a:xfrm>
                  <a:off x="2562" y="3098"/>
                  <a:ext cx="581" cy="132"/>
                </a:xfrm>
                <a:custGeom>
                  <a:avLst/>
                  <a:gdLst>
                    <a:gd name="T0" fmla="*/ 0 w 4644"/>
                    <a:gd name="T1" fmla="*/ 0 h 1064"/>
                    <a:gd name="T2" fmla="*/ 0 w 4644"/>
                    <a:gd name="T3" fmla="*/ 0 h 1064"/>
                    <a:gd name="T4" fmla="*/ 0 w 4644"/>
                    <a:gd name="T5" fmla="*/ 0 h 1064"/>
                    <a:gd name="T6" fmla="*/ 0 w 4644"/>
                    <a:gd name="T7" fmla="*/ 0 h 1064"/>
                    <a:gd name="T8" fmla="*/ 0 w 4644"/>
                    <a:gd name="T9" fmla="*/ 0 h 1064"/>
                    <a:gd name="T10" fmla="*/ 0 w 4644"/>
                    <a:gd name="T11" fmla="*/ 0 h 1064"/>
                    <a:gd name="T12" fmla="*/ 0 w 4644"/>
                    <a:gd name="T13" fmla="*/ 0 h 1064"/>
                    <a:gd name="T14" fmla="*/ 0 w 4644"/>
                    <a:gd name="T15" fmla="*/ 0 h 1064"/>
                    <a:gd name="T16" fmla="*/ 0 w 4644"/>
                    <a:gd name="T17" fmla="*/ 0 h 1064"/>
                    <a:gd name="T18" fmla="*/ 0 w 4644"/>
                    <a:gd name="T19" fmla="*/ 0 h 1064"/>
                    <a:gd name="T20" fmla="*/ 0 w 4644"/>
                    <a:gd name="T21" fmla="*/ 0 h 1064"/>
                    <a:gd name="T22" fmla="*/ 0 w 4644"/>
                    <a:gd name="T23" fmla="*/ 0 h 1064"/>
                    <a:gd name="T24" fmla="*/ 0 w 4644"/>
                    <a:gd name="T25" fmla="*/ 0 h 1064"/>
                    <a:gd name="T26" fmla="*/ 0 w 4644"/>
                    <a:gd name="T27" fmla="*/ 0 h 1064"/>
                    <a:gd name="T28" fmla="*/ 0 w 4644"/>
                    <a:gd name="T29" fmla="*/ 0 h 1064"/>
                    <a:gd name="T30" fmla="*/ 0 w 4644"/>
                    <a:gd name="T31" fmla="*/ 0 h 1064"/>
                    <a:gd name="T32" fmla="*/ 0 w 4644"/>
                    <a:gd name="T33" fmla="*/ 0 h 1064"/>
                    <a:gd name="T34" fmla="*/ 0 w 4644"/>
                    <a:gd name="T35" fmla="*/ 0 h 1064"/>
                    <a:gd name="T36" fmla="*/ 0 w 4644"/>
                    <a:gd name="T37" fmla="*/ 0 h 1064"/>
                    <a:gd name="T38" fmla="*/ 0 w 4644"/>
                    <a:gd name="T39" fmla="*/ 0 h 1064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644"/>
                    <a:gd name="T61" fmla="*/ 0 h 1064"/>
                    <a:gd name="T62" fmla="*/ 4644 w 4644"/>
                    <a:gd name="T63" fmla="*/ 1064 h 1064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644" h="1064">
                      <a:moveTo>
                        <a:pt x="1986" y="0"/>
                      </a:moveTo>
                      <a:lnTo>
                        <a:pt x="1482" y="672"/>
                      </a:lnTo>
                      <a:lnTo>
                        <a:pt x="672" y="823"/>
                      </a:lnTo>
                      <a:lnTo>
                        <a:pt x="0" y="1033"/>
                      </a:lnTo>
                      <a:lnTo>
                        <a:pt x="855" y="853"/>
                      </a:lnTo>
                      <a:lnTo>
                        <a:pt x="1525" y="749"/>
                      </a:lnTo>
                      <a:lnTo>
                        <a:pt x="2210" y="698"/>
                      </a:lnTo>
                      <a:lnTo>
                        <a:pt x="2656" y="672"/>
                      </a:lnTo>
                      <a:lnTo>
                        <a:pt x="3407" y="698"/>
                      </a:lnTo>
                      <a:lnTo>
                        <a:pt x="4481" y="823"/>
                      </a:lnTo>
                      <a:lnTo>
                        <a:pt x="4441" y="1033"/>
                      </a:lnTo>
                      <a:lnTo>
                        <a:pt x="4499" y="1064"/>
                      </a:lnTo>
                      <a:lnTo>
                        <a:pt x="4644" y="749"/>
                      </a:lnTo>
                      <a:lnTo>
                        <a:pt x="3970" y="672"/>
                      </a:lnTo>
                      <a:lnTo>
                        <a:pt x="3323" y="622"/>
                      </a:lnTo>
                      <a:lnTo>
                        <a:pt x="2737" y="591"/>
                      </a:lnTo>
                      <a:lnTo>
                        <a:pt x="2291" y="591"/>
                      </a:lnTo>
                      <a:lnTo>
                        <a:pt x="1683" y="647"/>
                      </a:lnTo>
                      <a:lnTo>
                        <a:pt x="2111" y="77"/>
                      </a:lnTo>
                      <a:lnTo>
                        <a:pt x="198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7" name="Freeform 26"/>
                <p:cNvSpPr>
                  <a:spLocks/>
                </p:cNvSpPr>
                <p:nvPr/>
              </p:nvSpPr>
              <p:spPr bwMode="auto">
                <a:xfrm>
                  <a:off x="2562" y="3207"/>
                  <a:ext cx="613" cy="208"/>
                </a:xfrm>
                <a:custGeom>
                  <a:avLst/>
                  <a:gdLst>
                    <a:gd name="T0" fmla="*/ 0 w 4906"/>
                    <a:gd name="T1" fmla="*/ 0 h 1662"/>
                    <a:gd name="T2" fmla="*/ 0 w 4906"/>
                    <a:gd name="T3" fmla="*/ 0 h 1662"/>
                    <a:gd name="T4" fmla="*/ 0 w 4906"/>
                    <a:gd name="T5" fmla="*/ 0 h 1662"/>
                    <a:gd name="T6" fmla="*/ 0 w 4906"/>
                    <a:gd name="T7" fmla="*/ 0 h 1662"/>
                    <a:gd name="T8" fmla="*/ 0 w 4906"/>
                    <a:gd name="T9" fmla="*/ 0 h 1662"/>
                    <a:gd name="T10" fmla="*/ 0 w 4906"/>
                    <a:gd name="T11" fmla="*/ 0 h 1662"/>
                    <a:gd name="T12" fmla="*/ 0 w 4906"/>
                    <a:gd name="T13" fmla="*/ 0 h 1662"/>
                    <a:gd name="T14" fmla="*/ 0 w 4906"/>
                    <a:gd name="T15" fmla="*/ 0 h 1662"/>
                    <a:gd name="T16" fmla="*/ 0 w 4906"/>
                    <a:gd name="T17" fmla="*/ 0 h 1662"/>
                    <a:gd name="T18" fmla="*/ 0 w 4906"/>
                    <a:gd name="T19" fmla="*/ 0 h 1662"/>
                    <a:gd name="T20" fmla="*/ 0 w 4906"/>
                    <a:gd name="T21" fmla="*/ 0 h 1662"/>
                    <a:gd name="T22" fmla="*/ 0 w 4906"/>
                    <a:gd name="T23" fmla="*/ 0 h 1662"/>
                    <a:gd name="T24" fmla="*/ 0 w 4906"/>
                    <a:gd name="T25" fmla="*/ 0 h 1662"/>
                    <a:gd name="T26" fmla="*/ 0 w 4906"/>
                    <a:gd name="T27" fmla="*/ 0 h 1662"/>
                    <a:gd name="T28" fmla="*/ 0 w 4906"/>
                    <a:gd name="T29" fmla="*/ 0 h 1662"/>
                    <a:gd name="T30" fmla="*/ 0 w 4906"/>
                    <a:gd name="T31" fmla="*/ 0 h 1662"/>
                    <a:gd name="T32" fmla="*/ 0 w 4906"/>
                    <a:gd name="T33" fmla="*/ 0 h 1662"/>
                    <a:gd name="T34" fmla="*/ 0 w 4906"/>
                    <a:gd name="T35" fmla="*/ 0 h 1662"/>
                    <a:gd name="T36" fmla="*/ 0 w 4906"/>
                    <a:gd name="T37" fmla="*/ 0 h 166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906"/>
                    <a:gd name="T58" fmla="*/ 0 h 1662"/>
                    <a:gd name="T59" fmla="*/ 4906 w 4906"/>
                    <a:gd name="T60" fmla="*/ 1662 h 1662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906" h="1662">
                      <a:moveTo>
                        <a:pt x="0" y="157"/>
                      </a:moveTo>
                      <a:lnTo>
                        <a:pt x="771" y="76"/>
                      </a:lnTo>
                      <a:lnTo>
                        <a:pt x="1440" y="76"/>
                      </a:lnTo>
                      <a:lnTo>
                        <a:pt x="2111" y="157"/>
                      </a:lnTo>
                      <a:lnTo>
                        <a:pt x="3142" y="316"/>
                      </a:lnTo>
                      <a:lnTo>
                        <a:pt x="3911" y="469"/>
                      </a:lnTo>
                      <a:lnTo>
                        <a:pt x="4762" y="731"/>
                      </a:lnTo>
                      <a:lnTo>
                        <a:pt x="4619" y="1301"/>
                      </a:lnTo>
                      <a:lnTo>
                        <a:pt x="4558" y="1662"/>
                      </a:lnTo>
                      <a:lnTo>
                        <a:pt x="4644" y="1662"/>
                      </a:lnTo>
                      <a:lnTo>
                        <a:pt x="4703" y="1224"/>
                      </a:lnTo>
                      <a:lnTo>
                        <a:pt x="4906" y="705"/>
                      </a:lnTo>
                      <a:lnTo>
                        <a:pt x="4117" y="419"/>
                      </a:lnTo>
                      <a:lnTo>
                        <a:pt x="3323" y="237"/>
                      </a:lnTo>
                      <a:lnTo>
                        <a:pt x="2232" y="76"/>
                      </a:lnTo>
                      <a:lnTo>
                        <a:pt x="1500" y="0"/>
                      </a:lnTo>
                      <a:lnTo>
                        <a:pt x="914" y="0"/>
                      </a:lnTo>
                      <a:lnTo>
                        <a:pt x="450" y="54"/>
                      </a:lnTo>
                      <a:lnTo>
                        <a:pt x="0" y="15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8" name="Freeform 27"/>
                <p:cNvSpPr>
                  <a:spLocks/>
                </p:cNvSpPr>
                <p:nvPr/>
              </p:nvSpPr>
              <p:spPr bwMode="auto">
                <a:xfrm>
                  <a:off x="2578" y="3198"/>
                  <a:ext cx="597" cy="77"/>
                </a:xfrm>
                <a:custGeom>
                  <a:avLst/>
                  <a:gdLst>
                    <a:gd name="T0" fmla="*/ 0 w 4782"/>
                    <a:gd name="T1" fmla="*/ 0 h 621"/>
                    <a:gd name="T2" fmla="*/ 0 w 4782"/>
                    <a:gd name="T3" fmla="*/ 0 h 621"/>
                    <a:gd name="T4" fmla="*/ 0 w 4782"/>
                    <a:gd name="T5" fmla="*/ 0 h 621"/>
                    <a:gd name="T6" fmla="*/ 0 w 4782"/>
                    <a:gd name="T7" fmla="*/ 0 h 621"/>
                    <a:gd name="T8" fmla="*/ 0 w 4782"/>
                    <a:gd name="T9" fmla="*/ 0 h 621"/>
                    <a:gd name="T10" fmla="*/ 0 w 4782"/>
                    <a:gd name="T11" fmla="*/ 0 h 621"/>
                    <a:gd name="T12" fmla="*/ 0 w 4782"/>
                    <a:gd name="T13" fmla="*/ 0 h 621"/>
                    <a:gd name="T14" fmla="*/ 0 w 4782"/>
                    <a:gd name="T15" fmla="*/ 0 h 621"/>
                    <a:gd name="T16" fmla="*/ 0 w 4782"/>
                    <a:gd name="T17" fmla="*/ 0 h 621"/>
                    <a:gd name="T18" fmla="*/ 0 w 4782"/>
                    <a:gd name="T19" fmla="*/ 0 h 621"/>
                    <a:gd name="T20" fmla="*/ 0 w 4782"/>
                    <a:gd name="T21" fmla="*/ 0 h 621"/>
                    <a:gd name="T22" fmla="*/ 0 w 4782"/>
                    <a:gd name="T23" fmla="*/ 0 h 621"/>
                    <a:gd name="T24" fmla="*/ 0 w 4782"/>
                    <a:gd name="T25" fmla="*/ 0 h 621"/>
                    <a:gd name="T26" fmla="*/ 0 w 4782"/>
                    <a:gd name="T27" fmla="*/ 0 h 621"/>
                    <a:gd name="T28" fmla="*/ 0 w 4782"/>
                    <a:gd name="T29" fmla="*/ 0 h 621"/>
                    <a:gd name="T30" fmla="*/ 0 w 4782"/>
                    <a:gd name="T31" fmla="*/ 0 h 621"/>
                    <a:gd name="T32" fmla="*/ 0 w 4782"/>
                    <a:gd name="T33" fmla="*/ 0 h 621"/>
                    <a:gd name="T34" fmla="*/ 0 w 4782"/>
                    <a:gd name="T35" fmla="*/ 0 h 62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4782"/>
                    <a:gd name="T55" fmla="*/ 0 h 621"/>
                    <a:gd name="T56" fmla="*/ 4782 w 4782"/>
                    <a:gd name="T57" fmla="*/ 621 h 62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4782" h="621">
                      <a:moveTo>
                        <a:pt x="4638" y="621"/>
                      </a:moveTo>
                      <a:lnTo>
                        <a:pt x="4782" y="283"/>
                      </a:lnTo>
                      <a:lnTo>
                        <a:pt x="4696" y="262"/>
                      </a:lnTo>
                      <a:lnTo>
                        <a:pt x="4620" y="364"/>
                      </a:lnTo>
                      <a:lnTo>
                        <a:pt x="3747" y="181"/>
                      </a:lnTo>
                      <a:lnTo>
                        <a:pt x="2933" y="51"/>
                      </a:lnTo>
                      <a:lnTo>
                        <a:pt x="2207" y="0"/>
                      </a:lnTo>
                      <a:lnTo>
                        <a:pt x="1195" y="0"/>
                      </a:lnTo>
                      <a:lnTo>
                        <a:pt x="592" y="51"/>
                      </a:lnTo>
                      <a:lnTo>
                        <a:pt x="0" y="209"/>
                      </a:lnTo>
                      <a:lnTo>
                        <a:pt x="976" y="51"/>
                      </a:lnTo>
                      <a:lnTo>
                        <a:pt x="1862" y="51"/>
                      </a:lnTo>
                      <a:lnTo>
                        <a:pt x="2758" y="107"/>
                      </a:lnTo>
                      <a:lnTo>
                        <a:pt x="3481" y="209"/>
                      </a:lnTo>
                      <a:lnTo>
                        <a:pt x="4317" y="390"/>
                      </a:lnTo>
                      <a:lnTo>
                        <a:pt x="4579" y="471"/>
                      </a:lnTo>
                      <a:lnTo>
                        <a:pt x="4535" y="600"/>
                      </a:lnTo>
                      <a:lnTo>
                        <a:pt x="4638" y="6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39" name="Freeform 28"/>
                <p:cNvSpPr>
                  <a:spLocks/>
                </p:cNvSpPr>
                <p:nvPr/>
              </p:nvSpPr>
              <p:spPr bwMode="auto">
                <a:xfrm>
                  <a:off x="2866" y="3084"/>
                  <a:ext cx="78" cy="91"/>
                </a:xfrm>
                <a:custGeom>
                  <a:avLst/>
                  <a:gdLst>
                    <a:gd name="T0" fmla="*/ 0 w 625"/>
                    <a:gd name="T1" fmla="*/ 0 h 729"/>
                    <a:gd name="T2" fmla="*/ 0 w 625"/>
                    <a:gd name="T3" fmla="*/ 0 h 729"/>
                    <a:gd name="T4" fmla="*/ 0 w 625"/>
                    <a:gd name="T5" fmla="*/ 0 h 729"/>
                    <a:gd name="T6" fmla="*/ 0 w 625"/>
                    <a:gd name="T7" fmla="*/ 0 h 729"/>
                    <a:gd name="T8" fmla="*/ 0 w 625"/>
                    <a:gd name="T9" fmla="*/ 0 h 729"/>
                    <a:gd name="T10" fmla="*/ 0 w 625"/>
                    <a:gd name="T11" fmla="*/ 0 h 7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25"/>
                    <a:gd name="T19" fmla="*/ 0 h 729"/>
                    <a:gd name="T20" fmla="*/ 625 w 625"/>
                    <a:gd name="T21" fmla="*/ 729 h 7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25" h="729">
                      <a:moveTo>
                        <a:pt x="625" y="467"/>
                      </a:moveTo>
                      <a:lnTo>
                        <a:pt x="468" y="729"/>
                      </a:lnTo>
                      <a:lnTo>
                        <a:pt x="0" y="729"/>
                      </a:lnTo>
                      <a:lnTo>
                        <a:pt x="427" y="0"/>
                      </a:lnTo>
                      <a:lnTo>
                        <a:pt x="544" y="312"/>
                      </a:lnTo>
                      <a:lnTo>
                        <a:pt x="625" y="4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0" name="Freeform 29"/>
                <p:cNvSpPr>
                  <a:spLocks/>
                </p:cNvSpPr>
                <p:nvPr/>
              </p:nvSpPr>
              <p:spPr bwMode="auto">
                <a:xfrm>
                  <a:off x="3097" y="3040"/>
                  <a:ext cx="260" cy="151"/>
                </a:xfrm>
                <a:custGeom>
                  <a:avLst/>
                  <a:gdLst>
                    <a:gd name="T0" fmla="*/ 0 w 2083"/>
                    <a:gd name="T1" fmla="*/ 0 h 1212"/>
                    <a:gd name="T2" fmla="*/ 0 w 2083"/>
                    <a:gd name="T3" fmla="*/ 0 h 1212"/>
                    <a:gd name="T4" fmla="*/ 0 w 2083"/>
                    <a:gd name="T5" fmla="*/ 0 h 1212"/>
                    <a:gd name="T6" fmla="*/ 0 w 2083"/>
                    <a:gd name="T7" fmla="*/ 0 h 1212"/>
                    <a:gd name="T8" fmla="*/ 0 w 2083"/>
                    <a:gd name="T9" fmla="*/ 0 h 1212"/>
                    <a:gd name="T10" fmla="*/ 0 w 2083"/>
                    <a:gd name="T11" fmla="*/ 0 h 1212"/>
                    <a:gd name="T12" fmla="*/ 0 w 2083"/>
                    <a:gd name="T13" fmla="*/ 0 h 1212"/>
                    <a:gd name="T14" fmla="*/ 0 w 2083"/>
                    <a:gd name="T15" fmla="*/ 0 h 1212"/>
                    <a:gd name="T16" fmla="*/ 0 w 2083"/>
                    <a:gd name="T17" fmla="*/ 0 h 1212"/>
                    <a:gd name="T18" fmla="*/ 0 w 2083"/>
                    <a:gd name="T19" fmla="*/ 0 h 1212"/>
                    <a:gd name="T20" fmla="*/ 0 w 2083"/>
                    <a:gd name="T21" fmla="*/ 0 h 1212"/>
                    <a:gd name="T22" fmla="*/ 0 w 2083"/>
                    <a:gd name="T23" fmla="*/ 0 h 1212"/>
                    <a:gd name="T24" fmla="*/ 0 w 2083"/>
                    <a:gd name="T25" fmla="*/ 0 h 1212"/>
                    <a:gd name="T26" fmla="*/ 0 w 2083"/>
                    <a:gd name="T27" fmla="*/ 0 h 1212"/>
                    <a:gd name="T28" fmla="*/ 0 w 2083"/>
                    <a:gd name="T29" fmla="*/ 0 h 1212"/>
                    <a:gd name="T30" fmla="*/ 0 w 2083"/>
                    <a:gd name="T31" fmla="*/ 0 h 1212"/>
                    <a:gd name="T32" fmla="*/ 0 w 2083"/>
                    <a:gd name="T33" fmla="*/ 0 h 1212"/>
                    <a:gd name="T34" fmla="*/ 0 w 2083"/>
                    <a:gd name="T35" fmla="*/ 0 h 1212"/>
                    <a:gd name="T36" fmla="*/ 0 w 2083"/>
                    <a:gd name="T37" fmla="*/ 0 h 1212"/>
                    <a:gd name="T38" fmla="*/ 0 w 2083"/>
                    <a:gd name="T39" fmla="*/ 0 h 1212"/>
                    <a:gd name="T40" fmla="*/ 0 w 2083"/>
                    <a:gd name="T41" fmla="*/ 0 h 1212"/>
                    <a:gd name="T42" fmla="*/ 0 w 2083"/>
                    <a:gd name="T43" fmla="*/ 0 h 1212"/>
                    <a:gd name="T44" fmla="*/ 0 w 2083"/>
                    <a:gd name="T45" fmla="*/ 0 h 1212"/>
                    <a:gd name="T46" fmla="*/ 0 w 2083"/>
                    <a:gd name="T47" fmla="*/ 0 h 1212"/>
                    <a:gd name="T48" fmla="*/ 0 w 2083"/>
                    <a:gd name="T49" fmla="*/ 0 h 1212"/>
                    <a:gd name="T50" fmla="*/ 0 w 2083"/>
                    <a:gd name="T51" fmla="*/ 0 h 1212"/>
                    <a:gd name="T52" fmla="*/ 0 w 2083"/>
                    <a:gd name="T53" fmla="*/ 0 h 1212"/>
                    <a:gd name="T54" fmla="*/ 0 w 2083"/>
                    <a:gd name="T55" fmla="*/ 0 h 121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2083"/>
                    <a:gd name="T85" fmla="*/ 0 h 1212"/>
                    <a:gd name="T86" fmla="*/ 2083 w 2083"/>
                    <a:gd name="T87" fmla="*/ 1212 h 121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2083" h="1212">
                      <a:moveTo>
                        <a:pt x="0" y="1212"/>
                      </a:moveTo>
                      <a:lnTo>
                        <a:pt x="33" y="930"/>
                      </a:lnTo>
                      <a:lnTo>
                        <a:pt x="180" y="561"/>
                      </a:lnTo>
                      <a:lnTo>
                        <a:pt x="626" y="176"/>
                      </a:lnTo>
                      <a:lnTo>
                        <a:pt x="766" y="201"/>
                      </a:lnTo>
                      <a:lnTo>
                        <a:pt x="1049" y="201"/>
                      </a:lnTo>
                      <a:lnTo>
                        <a:pt x="1373" y="151"/>
                      </a:lnTo>
                      <a:lnTo>
                        <a:pt x="1760" y="0"/>
                      </a:lnTo>
                      <a:lnTo>
                        <a:pt x="1881" y="0"/>
                      </a:lnTo>
                      <a:lnTo>
                        <a:pt x="2020" y="201"/>
                      </a:lnTo>
                      <a:lnTo>
                        <a:pt x="2083" y="408"/>
                      </a:lnTo>
                      <a:lnTo>
                        <a:pt x="2083" y="561"/>
                      </a:lnTo>
                      <a:lnTo>
                        <a:pt x="2047" y="771"/>
                      </a:lnTo>
                      <a:lnTo>
                        <a:pt x="1966" y="771"/>
                      </a:lnTo>
                      <a:lnTo>
                        <a:pt x="1782" y="823"/>
                      </a:lnTo>
                      <a:lnTo>
                        <a:pt x="1881" y="695"/>
                      </a:lnTo>
                      <a:lnTo>
                        <a:pt x="2020" y="561"/>
                      </a:lnTo>
                      <a:lnTo>
                        <a:pt x="1980" y="329"/>
                      </a:lnTo>
                      <a:lnTo>
                        <a:pt x="1895" y="151"/>
                      </a:lnTo>
                      <a:lnTo>
                        <a:pt x="1841" y="98"/>
                      </a:lnTo>
                      <a:lnTo>
                        <a:pt x="1760" y="98"/>
                      </a:lnTo>
                      <a:lnTo>
                        <a:pt x="1574" y="201"/>
                      </a:lnTo>
                      <a:lnTo>
                        <a:pt x="1517" y="382"/>
                      </a:lnTo>
                      <a:lnTo>
                        <a:pt x="1214" y="668"/>
                      </a:lnTo>
                      <a:lnTo>
                        <a:pt x="865" y="899"/>
                      </a:lnTo>
                      <a:lnTo>
                        <a:pt x="482" y="1110"/>
                      </a:lnTo>
                      <a:lnTo>
                        <a:pt x="180" y="1188"/>
                      </a:lnTo>
                      <a:lnTo>
                        <a:pt x="0" y="12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1" name="Freeform 30"/>
                <p:cNvSpPr>
                  <a:spLocks/>
                </p:cNvSpPr>
                <p:nvPr/>
              </p:nvSpPr>
              <p:spPr bwMode="auto">
                <a:xfrm>
                  <a:off x="2135" y="3094"/>
                  <a:ext cx="427" cy="331"/>
                </a:xfrm>
                <a:custGeom>
                  <a:avLst/>
                  <a:gdLst>
                    <a:gd name="T0" fmla="*/ 0 w 3418"/>
                    <a:gd name="T1" fmla="*/ 0 h 2649"/>
                    <a:gd name="T2" fmla="*/ 0 w 3418"/>
                    <a:gd name="T3" fmla="*/ 0 h 2649"/>
                    <a:gd name="T4" fmla="*/ 0 w 3418"/>
                    <a:gd name="T5" fmla="*/ 0 h 2649"/>
                    <a:gd name="T6" fmla="*/ 0 w 3418"/>
                    <a:gd name="T7" fmla="*/ 0 h 2649"/>
                    <a:gd name="T8" fmla="*/ 0 w 3418"/>
                    <a:gd name="T9" fmla="*/ 0 h 2649"/>
                    <a:gd name="T10" fmla="*/ 0 w 3418"/>
                    <a:gd name="T11" fmla="*/ 0 h 2649"/>
                    <a:gd name="T12" fmla="*/ 0 w 3418"/>
                    <a:gd name="T13" fmla="*/ 0 h 2649"/>
                    <a:gd name="T14" fmla="*/ 0 w 3418"/>
                    <a:gd name="T15" fmla="*/ 0 h 2649"/>
                    <a:gd name="T16" fmla="*/ 0 w 3418"/>
                    <a:gd name="T17" fmla="*/ 0 h 2649"/>
                    <a:gd name="T18" fmla="*/ 0 w 3418"/>
                    <a:gd name="T19" fmla="*/ 0 h 2649"/>
                    <a:gd name="T20" fmla="*/ 0 w 3418"/>
                    <a:gd name="T21" fmla="*/ 0 h 2649"/>
                    <a:gd name="T22" fmla="*/ 0 w 3418"/>
                    <a:gd name="T23" fmla="*/ 0 h 2649"/>
                    <a:gd name="T24" fmla="*/ 0 w 3418"/>
                    <a:gd name="T25" fmla="*/ 0 h 2649"/>
                    <a:gd name="T26" fmla="*/ 0 w 3418"/>
                    <a:gd name="T27" fmla="*/ 0 h 2649"/>
                    <a:gd name="T28" fmla="*/ 0 w 3418"/>
                    <a:gd name="T29" fmla="*/ 0 h 2649"/>
                    <a:gd name="T30" fmla="*/ 0 w 3418"/>
                    <a:gd name="T31" fmla="*/ 0 h 2649"/>
                    <a:gd name="T32" fmla="*/ 0 w 3418"/>
                    <a:gd name="T33" fmla="*/ 0 h 2649"/>
                    <a:gd name="T34" fmla="*/ 0 w 3418"/>
                    <a:gd name="T35" fmla="*/ 0 h 2649"/>
                    <a:gd name="T36" fmla="*/ 0 w 3418"/>
                    <a:gd name="T37" fmla="*/ 0 h 2649"/>
                    <a:gd name="T38" fmla="*/ 0 w 3418"/>
                    <a:gd name="T39" fmla="*/ 0 h 2649"/>
                    <a:gd name="T40" fmla="*/ 0 w 3418"/>
                    <a:gd name="T41" fmla="*/ 0 h 2649"/>
                    <a:gd name="T42" fmla="*/ 0 w 3418"/>
                    <a:gd name="T43" fmla="*/ 0 h 2649"/>
                    <a:gd name="T44" fmla="*/ 0 w 3418"/>
                    <a:gd name="T45" fmla="*/ 0 h 2649"/>
                    <a:gd name="T46" fmla="*/ 0 w 3418"/>
                    <a:gd name="T47" fmla="*/ 0 h 2649"/>
                    <a:gd name="T48" fmla="*/ 0 w 3418"/>
                    <a:gd name="T49" fmla="*/ 0 h 2649"/>
                    <a:gd name="T50" fmla="*/ 0 w 3418"/>
                    <a:gd name="T51" fmla="*/ 0 h 2649"/>
                    <a:gd name="T52" fmla="*/ 0 w 3418"/>
                    <a:gd name="T53" fmla="*/ 0 h 2649"/>
                    <a:gd name="T54" fmla="*/ 0 w 3418"/>
                    <a:gd name="T55" fmla="*/ 0 h 2649"/>
                    <a:gd name="T56" fmla="*/ 0 w 3418"/>
                    <a:gd name="T57" fmla="*/ 0 h 2649"/>
                    <a:gd name="T58" fmla="*/ 0 w 3418"/>
                    <a:gd name="T59" fmla="*/ 0 h 2649"/>
                    <a:gd name="T60" fmla="*/ 0 w 3418"/>
                    <a:gd name="T61" fmla="*/ 0 h 2649"/>
                    <a:gd name="T62" fmla="*/ 0 w 3418"/>
                    <a:gd name="T63" fmla="*/ 0 h 2649"/>
                    <a:gd name="T64" fmla="*/ 0 w 3418"/>
                    <a:gd name="T65" fmla="*/ 0 h 2649"/>
                    <a:gd name="T66" fmla="*/ 0 w 3418"/>
                    <a:gd name="T67" fmla="*/ 0 h 2649"/>
                    <a:gd name="T68" fmla="*/ 0 w 3418"/>
                    <a:gd name="T69" fmla="*/ 0 h 2649"/>
                    <a:gd name="T70" fmla="*/ 0 w 3418"/>
                    <a:gd name="T71" fmla="*/ 0 h 2649"/>
                    <a:gd name="T72" fmla="*/ 0 w 3418"/>
                    <a:gd name="T73" fmla="*/ 0 h 2649"/>
                    <a:gd name="T74" fmla="*/ 0 w 3418"/>
                    <a:gd name="T75" fmla="*/ 0 h 2649"/>
                    <a:gd name="T76" fmla="*/ 0 w 3418"/>
                    <a:gd name="T77" fmla="*/ 0 h 2649"/>
                    <a:gd name="T78" fmla="*/ 0 w 3418"/>
                    <a:gd name="T79" fmla="*/ 0 h 2649"/>
                    <a:gd name="T80" fmla="*/ 0 w 3418"/>
                    <a:gd name="T81" fmla="*/ 0 h 2649"/>
                    <a:gd name="T82" fmla="*/ 0 w 3418"/>
                    <a:gd name="T83" fmla="*/ 0 h 2649"/>
                    <a:gd name="T84" fmla="*/ 0 w 3418"/>
                    <a:gd name="T85" fmla="*/ 0 h 2649"/>
                    <a:gd name="T86" fmla="*/ 0 w 3418"/>
                    <a:gd name="T87" fmla="*/ 0 h 2649"/>
                    <a:gd name="T88" fmla="*/ 0 w 3418"/>
                    <a:gd name="T89" fmla="*/ 0 h 2649"/>
                    <a:gd name="T90" fmla="*/ 0 w 3418"/>
                    <a:gd name="T91" fmla="*/ 0 h 2649"/>
                    <a:gd name="T92" fmla="*/ 0 w 3418"/>
                    <a:gd name="T93" fmla="*/ 0 h 2649"/>
                    <a:gd name="T94" fmla="*/ 0 w 3418"/>
                    <a:gd name="T95" fmla="*/ 0 h 2649"/>
                    <a:gd name="T96" fmla="*/ 0 w 3418"/>
                    <a:gd name="T97" fmla="*/ 0 h 2649"/>
                    <a:gd name="T98" fmla="*/ 0 w 3418"/>
                    <a:gd name="T99" fmla="*/ 0 h 2649"/>
                    <a:gd name="T100" fmla="*/ 0 w 3418"/>
                    <a:gd name="T101" fmla="*/ 0 h 2649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418"/>
                    <a:gd name="T154" fmla="*/ 0 h 2649"/>
                    <a:gd name="T155" fmla="*/ 3418 w 3418"/>
                    <a:gd name="T156" fmla="*/ 2649 h 2649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418" h="2649">
                      <a:moveTo>
                        <a:pt x="3418" y="1063"/>
                      </a:moveTo>
                      <a:lnTo>
                        <a:pt x="3018" y="832"/>
                      </a:lnTo>
                      <a:lnTo>
                        <a:pt x="2447" y="573"/>
                      </a:lnTo>
                      <a:lnTo>
                        <a:pt x="1844" y="338"/>
                      </a:lnTo>
                      <a:lnTo>
                        <a:pt x="1155" y="185"/>
                      </a:lnTo>
                      <a:lnTo>
                        <a:pt x="544" y="107"/>
                      </a:lnTo>
                      <a:lnTo>
                        <a:pt x="282" y="107"/>
                      </a:lnTo>
                      <a:lnTo>
                        <a:pt x="727" y="466"/>
                      </a:lnTo>
                      <a:lnTo>
                        <a:pt x="1320" y="1013"/>
                      </a:lnTo>
                      <a:lnTo>
                        <a:pt x="1717" y="1478"/>
                      </a:lnTo>
                      <a:lnTo>
                        <a:pt x="2145" y="2023"/>
                      </a:lnTo>
                      <a:lnTo>
                        <a:pt x="2348" y="1972"/>
                      </a:lnTo>
                      <a:lnTo>
                        <a:pt x="2590" y="1873"/>
                      </a:lnTo>
                      <a:lnTo>
                        <a:pt x="2771" y="1891"/>
                      </a:lnTo>
                      <a:lnTo>
                        <a:pt x="2816" y="1998"/>
                      </a:lnTo>
                      <a:lnTo>
                        <a:pt x="2816" y="2155"/>
                      </a:lnTo>
                      <a:lnTo>
                        <a:pt x="2690" y="2359"/>
                      </a:lnTo>
                      <a:lnTo>
                        <a:pt x="2509" y="2516"/>
                      </a:lnTo>
                      <a:lnTo>
                        <a:pt x="2185" y="2649"/>
                      </a:lnTo>
                      <a:lnTo>
                        <a:pt x="1818" y="2649"/>
                      </a:lnTo>
                      <a:lnTo>
                        <a:pt x="1659" y="2598"/>
                      </a:lnTo>
                      <a:lnTo>
                        <a:pt x="1600" y="2491"/>
                      </a:lnTo>
                      <a:lnTo>
                        <a:pt x="1560" y="2310"/>
                      </a:lnTo>
                      <a:lnTo>
                        <a:pt x="1600" y="2104"/>
                      </a:lnTo>
                      <a:lnTo>
                        <a:pt x="1740" y="1839"/>
                      </a:lnTo>
                      <a:lnTo>
                        <a:pt x="1659" y="2104"/>
                      </a:lnTo>
                      <a:lnTo>
                        <a:pt x="1641" y="2260"/>
                      </a:lnTo>
                      <a:lnTo>
                        <a:pt x="1659" y="2439"/>
                      </a:lnTo>
                      <a:lnTo>
                        <a:pt x="1740" y="2516"/>
                      </a:lnTo>
                      <a:lnTo>
                        <a:pt x="1862" y="2568"/>
                      </a:lnTo>
                      <a:lnTo>
                        <a:pt x="2091" y="2568"/>
                      </a:lnTo>
                      <a:lnTo>
                        <a:pt x="2371" y="2491"/>
                      </a:lnTo>
                      <a:lnTo>
                        <a:pt x="2590" y="2333"/>
                      </a:lnTo>
                      <a:lnTo>
                        <a:pt x="2731" y="2130"/>
                      </a:lnTo>
                      <a:lnTo>
                        <a:pt x="2731" y="1998"/>
                      </a:lnTo>
                      <a:lnTo>
                        <a:pt x="2672" y="1946"/>
                      </a:lnTo>
                      <a:lnTo>
                        <a:pt x="2568" y="1946"/>
                      </a:lnTo>
                      <a:lnTo>
                        <a:pt x="2285" y="2074"/>
                      </a:lnTo>
                      <a:lnTo>
                        <a:pt x="2060" y="2074"/>
                      </a:lnTo>
                      <a:lnTo>
                        <a:pt x="1781" y="1664"/>
                      </a:lnTo>
                      <a:lnTo>
                        <a:pt x="1394" y="1222"/>
                      </a:lnTo>
                      <a:lnTo>
                        <a:pt x="949" y="779"/>
                      </a:lnTo>
                      <a:lnTo>
                        <a:pt x="530" y="440"/>
                      </a:lnTo>
                      <a:lnTo>
                        <a:pt x="0" y="0"/>
                      </a:lnTo>
                      <a:lnTo>
                        <a:pt x="423" y="0"/>
                      </a:lnTo>
                      <a:lnTo>
                        <a:pt x="949" y="56"/>
                      </a:lnTo>
                      <a:lnTo>
                        <a:pt x="1681" y="209"/>
                      </a:lnTo>
                      <a:lnTo>
                        <a:pt x="2425" y="466"/>
                      </a:lnTo>
                      <a:lnTo>
                        <a:pt x="2995" y="755"/>
                      </a:lnTo>
                      <a:lnTo>
                        <a:pt x="3342" y="960"/>
                      </a:lnTo>
                      <a:lnTo>
                        <a:pt x="3418" y="106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2" name="Freeform 31"/>
                <p:cNvSpPr>
                  <a:spLocks/>
                </p:cNvSpPr>
                <p:nvPr/>
              </p:nvSpPr>
              <p:spPr bwMode="auto">
                <a:xfrm>
                  <a:off x="2198" y="3003"/>
                  <a:ext cx="364" cy="224"/>
                </a:xfrm>
                <a:custGeom>
                  <a:avLst/>
                  <a:gdLst>
                    <a:gd name="T0" fmla="*/ 0 w 2915"/>
                    <a:gd name="T1" fmla="*/ 0 h 1787"/>
                    <a:gd name="T2" fmla="*/ 0 w 2915"/>
                    <a:gd name="T3" fmla="*/ 0 h 1787"/>
                    <a:gd name="T4" fmla="*/ 0 w 2915"/>
                    <a:gd name="T5" fmla="*/ 0 h 1787"/>
                    <a:gd name="T6" fmla="*/ 0 w 2915"/>
                    <a:gd name="T7" fmla="*/ 0 h 1787"/>
                    <a:gd name="T8" fmla="*/ 0 w 2915"/>
                    <a:gd name="T9" fmla="*/ 0 h 1787"/>
                    <a:gd name="T10" fmla="*/ 0 w 2915"/>
                    <a:gd name="T11" fmla="*/ 0 h 1787"/>
                    <a:gd name="T12" fmla="*/ 0 w 2915"/>
                    <a:gd name="T13" fmla="*/ 0 h 1787"/>
                    <a:gd name="T14" fmla="*/ 0 w 2915"/>
                    <a:gd name="T15" fmla="*/ 0 h 1787"/>
                    <a:gd name="T16" fmla="*/ 0 w 2915"/>
                    <a:gd name="T17" fmla="*/ 0 h 1787"/>
                    <a:gd name="T18" fmla="*/ 0 w 2915"/>
                    <a:gd name="T19" fmla="*/ 0 h 1787"/>
                    <a:gd name="T20" fmla="*/ 0 w 2915"/>
                    <a:gd name="T21" fmla="*/ 0 h 1787"/>
                    <a:gd name="T22" fmla="*/ 0 w 2915"/>
                    <a:gd name="T23" fmla="*/ 0 h 1787"/>
                    <a:gd name="T24" fmla="*/ 0 w 2915"/>
                    <a:gd name="T25" fmla="*/ 0 h 178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915"/>
                    <a:gd name="T40" fmla="*/ 0 h 1787"/>
                    <a:gd name="T41" fmla="*/ 2915 w 2915"/>
                    <a:gd name="T42" fmla="*/ 1787 h 178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915" h="1787">
                      <a:moveTo>
                        <a:pt x="531" y="780"/>
                      </a:moveTo>
                      <a:lnTo>
                        <a:pt x="0" y="0"/>
                      </a:lnTo>
                      <a:lnTo>
                        <a:pt x="572" y="180"/>
                      </a:lnTo>
                      <a:lnTo>
                        <a:pt x="1278" y="518"/>
                      </a:lnTo>
                      <a:lnTo>
                        <a:pt x="1868" y="909"/>
                      </a:lnTo>
                      <a:lnTo>
                        <a:pt x="2474" y="1376"/>
                      </a:lnTo>
                      <a:lnTo>
                        <a:pt x="2915" y="1787"/>
                      </a:lnTo>
                      <a:lnTo>
                        <a:pt x="2187" y="1221"/>
                      </a:lnTo>
                      <a:lnTo>
                        <a:pt x="1382" y="673"/>
                      </a:lnTo>
                      <a:lnTo>
                        <a:pt x="751" y="361"/>
                      </a:lnTo>
                      <a:lnTo>
                        <a:pt x="265" y="180"/>
                      </a:lnTo>
                      <a:lnTo>
                        <a:pt x="710" y="852"/>
                      </a:lnTo>
                      <a:lnTo>
                        <a:pt x="531" y="7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3" name="Freeform 32"/>
                <p:cNvSpPr>
                  <a:spLocks/>
                </p:cNvSpPr>
                <p:nvPr/>
              </p:nvSpPr>
              <p:spPr bwMode="auto">
                <a:xfrm>
                  <a:off x="2269" y="2929"/>
                  <a:ext cx="304" cy="298"/>
                </a:xfrm>
                <a:custGeom>
                  <a:avLst/>
                  <a:gdLst>
                    <a:gd name="T0" fmla="*/ 0 w 2429"/>
                    <a:gd name="T1" fmla="*/ 0 h 2379"/>
                    <a:gd name="T2" fmla="*/ 0 w 2429"/>
                    <a:gd name="T3" fmla="*/ 0 h 2379"/>
                    <a:gd name="T4" fmla="*/ 0 w 2429"/>
                    <a:gd name="T5" fmla="*/ 0 h 2379"/>
                    <a:gd name="T6" fmla="*/ 0 w 2429"/>
                    <a:gd name="T7" fmla="*/ 0 h 2379"/>
                    <a:gd name="T8" fmla="*/ 0 w 2429"/>
                    <a:gd name="T9" fmla="*/ 0 h 2379"/>
                    <a:gd name="T10" fmla="*/ 0 w 2429"/>
                    <a:gd name="T11" fmla="*/ 0 h 2379"/>
                    <a:gd name="T12" fmla="*/ 0 w 2429"/>
                    <a:gd name="T13" fmla="*/ 0 h 2379"/>
                    <a:gd name="T14" fmla="*/ 0 w 2429"/>
                    <a:gd name="T15" fmla="*/ 0 h 2379"/>
                    <a:gd name="T16" fmla="*/ 0 w 2429"/>
                    <a:gd name="T17" fmla="*/ 0 h 2379"/>
                    <a:gd name="T18" fmla="*/ 0 w 2429"/>
                    <a:gd name="T19" fmla="*/ 0 h 2379"/>
                    <a:gd name="T20" fmla="*/ 0 w 2429"/>
                    <a:gd name="T21" fmla="*/ 0 h 2379"/>
                    <a:gd name="T22" fmla="*/ 0 w 2429"/>
                    <a:gd name="T23" fmla="*/ 0 h 2379"/>
                    <a:gd name="T24" fmla="*/ 0 w 2429"/>
                    <a:gd name="T25" fmla="*/ 0 h 2379"/>
                    <a:gd name="T26" fmla="*/ 0 w 2429"/>
                    <a:gd name="T27" fmla="*/ 0 h 2379"/>
                    <a:gd name="T28" fmla="*/ 0 w 2429"/>
                    <a:gd name="T29" fmla="*/ 0 h 2379"/>
                    <a:gd name="T30" fmla="*/ 0 w 2429"/>
                    <a:gd name="T31" fmla="*/ 0 h 2379"/>
                    <a:gd name="T32" fmla="*/ 0 w 2429"/>
                    <a:gd name="T33" fmla="*/ 0 h 2379"/>
                    <a:gd name="T34" fmla="*/ 0 w 2429"/>
                    <a:gd name="T35" fmla="*/ 0 h 237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429"/>
                    <a:gd name="T55" fmla="*/ 0 h 2379"/>
                    <a:gd name="T56" fmla="*/ 2429 w 2429"/>
                    <a:gd name="T57" fmla="*/ 2379 h 237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429" h="2379">
                      <a:moveTo>
                        <a:pt x="445" y="852"/>
                      </a:moveTo>
                      <a:lnTo>
                        <a:pt x="0" y="0"/>
                      </a:lnTo>
                      <a:lnTo>
                        <a:pt x="281" y="72"/>
                      </a:lnTo>
                      <a:lnTo>
                        <a:pt x="1052" y="514"/>
                      </a:lnTo>
                      <a:lnTo>
                        <a:pt x="1615" y="1008"/>
                      </a:lnTo>
                      <a:lnTo>
                        <a:pt x="2043" y="1525"/>
                      </a:lnTo>
                      <a:lnTo>
                        <a:pt x="2325" y="1993"/>
                      </a:lnTo>
                      <a:lnTo>
                        <a:pt x="2406" y="2276"/>
                      </a:lnTo>
                      <a:lnTo>
                        <a:pt x="2429" y="2379"/>
                      </a:lnTo>
                      <a:lnTo>
                        <a:pt x="2343" y="2379"/>
                      </a:lnTo>
                      <a:lnTo>
                        <a:pt x="2223" y="2125"/>
                      </a:lnTo>
                      <a:lnTo>
                        <a:pt x="1880" y="1551"/>
                      </a:lnTo>
                      <a:lnTo>
                        <a:pt x="1335" y="904"/>
                      </a:lnTo>
                      <a:lnTo>
                        <a:pt x="864" y="540"/>
                      </a:lnTo>
                      <a:lnTo>
                        <a:pt x="319" y="227"/>
                      </a:lnTo>
                      <a:lnTo>
                        <a:pt x="179" y="179"/>
                      </a:lnTo>
                      <a:lnTo>
                        <a:pt x="525" y="883"/>
                      </a:lnTo>
                      <a:lnTo>
                        <a:pt x="445" y="8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4" name="Freeform 33"/>
                <p:cNvSpPr>
                  <a:spLocks/>
                </p:cNvSpPr>
                <p:nvPr/>
              </p:nvSpPr>
              <p:spPr bwMode="auto">
                <a:xfrm>
                  <a:off x="2365" y="3379"/>
                  <a:ext cx="162" cy="104"/>
                </a:xfrm>
                <a:custGeom>
                  <a:avLst/>
                  <a:gdLst>
                    <a:gd name="T0" fmla="*/ 0 w 1292"/>
                    <a:gd name="T1" fmla="*/ 0 h 832"/>
                    <a:gd name="T2" fmla="*/ 0 w 1292"/>
                    <a:gd name="T3" fmla="*/ 0 h 832"/>
                    <a:gd name="T4" fmla="*/ 0 w 1292"/>
                    <a:gd name="T5" fmla="*/ 0 h 832"/>
                    <a:gd name="T6" fmla="*/ 0 w 1292"/>
                    <a:gd name="T7" fmla="*/ 0 h 832"/>
                    <a:gd name="T8" fmla="*/ 0 w 1292"/>
                    <a:gd name="T9" fmla="*/ 0 h 832"/>
                    <a:gd name="T10" fmla="*/ 0 w 1292"/>
                    <a:gd name="T11" fmla="*/ 0 h 832"/>
                    <a:gd name="T12" fmla="*/ 0 w 1292"/>
                    <a:gd name="T13" fmla="*/ 0 h 832"/>
                    <a:gd name="T14" fmla="*/ 0 w 1292"/>
                    <a:gd name="T15" fmla="*/ 0 h 832"/>
                    <a:gd name="T16" fmla="*/ 0 w 1292"/>
                    <a:gd name="T17" fmla="*/ 0 h 832"/>
                    <a:gd name="T18" fmla="*/ 0 w 1292"/>
                    <a:gd name="T19" fmla="*/ 0 h 832"/>
                    <a:gd name="T20" fmla="*/ 0 w 1292"/>
                    <a:gd name="T21" fmla="*/ 0 h 832"/>
                    <a:gd name="T22" fmla="*/ 0 w 1292"/>
                    <a:gd name="T23" fmla="*/ 0 h 832"/>
                    <a:gd name="T24" fmla="*/ 0 w 1292"/>
                    <a:gd name="T25" fmla="*/ 0 h 832"/>
                    <a:gd name="T26" fmla="*/ 0 w 1292"/>
                    <a:gd name="T27" fmla="*/ 0 h 832"/>
                    <a:gd name="T28" fmla="*/ 0 w 1292"/>
                    <a:gd name="T29" fmla="*/ 0 h 832"/>
                    <a:gd name="T30" fmla="*/ 0 w 1292"/>
                    <a:gd name="T31" fmla="*/ 0 h 832"/>
                    <a:gd name="T32" fmla="*/ 0 w 1292"/>
                    <a:gd name="T33" fmla="*/ 0 h 832"/>
                    <a:gd name="T34" fmla="*/ 0 w 1292"/>
                    <a:gd name="T35" fmla="*/ 0 h 832"/>
                    <a:gd name="T36" fmla="*/ 0 w 1292"/>
                    <a:gd name="T37" fmla="*/ 0 h 832"/>
                    <a:gd name="T38" fmla="*/ 0 w 1292"/>
                    <a:gd name="T39" fmla="*/ 0 h 832"/>
                    <a:gd name="T40" fmla="*/ 0 w 1292"/>
                    <a:gd name="T41" fmla="*/ 0 h 832"/>
                    <a:gd name="T42" fmla="*/ 0 w 1292"/>
                    <a:gd name="T43" fmla="*/ 0 h 832"/>
                    <a:gd name="T44" fmla="*/ 0 w 1292"/>
                    <a:gd name="T45" fmla="*/ 0 h 832"/>
                    <a:gd name="T46" fmla="*/ 0 w 1292"/>
                    <a:gd name="T47" fmla="*/ 0 h 832"/>
                    <a:gd name="T48" fmla="*/ 0 w 1292"/>
                    <a:gd name="T49" fmla="*/ 0 h 832"/>
                    <a:gd name="T50" fmla="*/ 0 w 1292"/>
                    <a:gd name="T51" fmla="*/ 0 h 832"/>
                    <a:gd name="T52" fmla="*/ 0 w 1292"/>
                    <a:gd name="T53" fmla="*/ 0 h 832"/>
                    <a:gd name="T54" fmla="*/ 0 w 1292"/>
                    <a:gd name="T55" fmla="*/ 0 h 832"/>
                    <a:gd name="T56" fmla="*/ 0 w 1292"/>
                    <a:gd name="T57" fmla="*/ 0 h 83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292"/>
                    <a:gd name="T88" fmla="*/ 0 h 832"/>
                    <a:gd name="T89" fmla="*/ 1292 w 1292"/>
                    <a:gd name="T90" fmla="*/ 832 h 832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292" h="832">
                      <a:moveTo>
                        <a:pt x="176" y="365"/>
                      </a:moveTo>
                      <a:lnTo>
                        <a:pt x="117" y="443"/>
                      </a:lnTo>
                      <a:lnTo>
                        <a:pt x="117" y="570"/>
                      </a:lnTo>
                      <a:lnTo>
                        <a:pt x="176" y="699"/>
                      </a:lnTo>
                      <a:lnTo>
                        <a:pt x="319" y="777"/>
                      </a:lnTo>
                      <a:lnTo>
                        <a:pt x="548" y="777"/>
                      </a:lnTo>
                      <a:lnTo>
                        <a:pt x="764" y="699"/>
                      </a:lnTo>
                      <a:lnTo>
                        <a:pt x="990" y="570"/>
                      </a:lnTo>
                      <a:lnTo>
                        <a:pt x="1133" y="416"/>
                      </a:lnTo>
                      <a:lnTo>
                        <a:pt x="1174" y="284"/>
                      </a:lnTo>
                      <a:lnTo>
                        <a:pt x="1174" y="181"/>
                      </a:lnTo>
                      <a:lnTo>
                        <a:pt x="1093" y="75"/>
                      </a:lnTo>
                      <a:lnTo>
                        <a:pt x="990" y="49"/>
                      </a:lnTo>
                      <a:lnTo>
                        <a:pt x="846" y="49"/>
                      </a:lnTo>
                      <a:lnTo>
                        <a:pt x="909" y="0"/>
                      </a:lnTo>
                      <a:lnTo>
                        <a:pt x="1049" y="0"/>
                      </a:lnTo>
                      <a:lnTo>
                        <a:pt x="1232" y="100"/>
                      </a:lnTo>
                      <a:lnTo>
                        <a:pt x="1292" y="207"/>
                      </a:lnTo>
                      <a:lnTo>
                        <a:pt x="1292" y="314"/>
                      </a:lnTo>
                      <a:lnTo>
                        <a:pt x="1192" y="542"/>
                      </a:lnTo>
                      <a:lnTo>
                        <a:pt x="972" y="725"/>
                      </a:lnTo>
                      <a:lnTo>
                        <a:pt x="621" y="832"/>
                      </a:lnTo>
                      <a:lnTo>
                        <a:pt x="527" y="832"/>
                      </a:lnTo>
                      <a:lnTo>
                        <a:pt x="260" y="832"/>
                      </a:lnTo>
                      <a:lnTo>
                        <a:pt x="41" y="725"/>
                      </a:lnTo>
                      <a:lnTo>
                        <a:pt x="0" y="592"/>
                      </a:lnTo>
                      <a:lnTo>
                        <a:pt x="0" y="443"/>
                      </a:lnTo>
                      <a:lnTo>
                        <a:pt x="95" y="336"/>
                      </a:lnTo>
                      <a:lnTo>
                        <a:pt x="176" y="3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5" name="Freeform 34"/>
                <p:cNvSpPr>
                  <a:spLocks/>
                </p:cNvSpPr>
                <p:nvPr/>
              </p:nvSpPr>
              <p:spPr bwMode="auto">
                <a:xfrm>
                  <a:off x="2411" y="3431"/>
                  <a:ext cx="362" cy="344"/>
                </a:xfrm>
                <a:custGeom>
                  <a:avLst/>
                  <a:gdLst>
                    <a:gd name="T0" fmla="*/ 0 w 2895"/>
                    <a:gd name="T1" fmla="*/ 0 h 2748"/>
                    <a:gd name="T2" fmla="*/ 0 w 2895"/>
                    <a:gd name="T3" fmla="*/ 0 h 2748"/>
                    <a:gd name="T4" fmla="*/ 0 w 2895"/>
                    <a:gd name="T5" fmla="*/ 0 h 2748"/>
                    <a:gd name="T6" fmla="*/ 0 w 2895"/>
                    <a:gd name="T7" fmla="*/ 0 h 2748"/>
                    <a:gd name="T8" fmla="*/ 0 w 2895"/>
                    <a:gd name="T9" fmla="*/ 0 h 2748"/>
                    <a:gd name="T10" fmla="*/ 0 w 2895"/>
                    <a:gd name="T11" fmla="*/ 0 h 2748"/>
                    <a:gd name="T12" fmla="*/ 0 w 2895"/>
                    <a:gd name="T13" fmla="*/ 0 h 2748"/>
                    <a:gd name="T14" fmla="*/ 0 w 2895"/>
                    <a:gd name="T15" fmla="*/ 0 h 2748"/>
                    <a:gd name="T16" fmla="*/ 0 w 2895"/>
                    <a:gd name="T17" fmla="*/ 0 h 2748"/>
                    <a:gd name="T18" fmla="*/ 0 w 2895"/>
                    <a:gd name="T19" fmla="*/ 0 h 2748"/>
                    <a:gd name="T20" fmla="*/ 0 w 2895"/>
                    <a:gd name="T21" fmla="*/ 0 h 2748"/>
                    <a:gd name="T22" fmla="*/ 0 w 2895"/>
                    <a:gd name="T23" fmla="*/ 0 h 2748"/>
                    <a:gd name="T24" fmla="*/ 0 w 2895"/>
                    <a:gd name="T25" fmla="*/ 0 h 2748"/>
                    <a:gd name="T26" fmla="*/ 0 w 2895"/>
                    <a:gd name="T27" fmla="*/ 0 h 2748"/>
                    <a:gd name="T28" fmla="*/ 0 w 2895"/>
                    <a:gd name="T29" fmla="*/ 0 h 2748"/>
                    <a:gd name="T30" fmla="*/ 0 w 2895"/>
                    <a:gd name="T31" fmla="*/ 0 h 2748"/>
                    <a:gd name="T32" fmla="*/ 0 w 2895"/>
                    <a:gd name="T33" fmla="*/ 0 h 2748"/>
                    <a:gd name="T34" fmla="*/ 0 w 2895"/>
                    <a:gd name="T35" fmla="*/ 0 h 2748"/>
                    <a:gd name="T36" fmla="*/ 0 w 2895"/>
                    <a:gd name="T37" fmla="*/ 0 h 2748"/>
                    <a:gd name="T38" fmla="*/ 0 w 2895"/>
                    <a:gd name="T39" fmla="*/ 0 h 2748"/>
                    <a:gd name="T40" fmla="*/ 0 w 2895"/>
                    <a:gd name="T41" fmla="*/ 0 h 2748"/>
                    <a:gd name="T42" fmla="*/ 0 w 2895"/>
                    <a:gd name="T43" fmla="*/ 0 h 2748"/>
                    <a:gd name="T44" fmla="*/ 0 w 2895"/>
                    <a:gd name="T45" fmla="*/ 0 h 2748"/>
                    <a:gd name="T46" fmla="*/ 0 w 2895"/>
                    <a:gd name="T47" fmla="*/ 0 h 2748"/>
                    <a:gd name="T48" fmla="*/ 0 w 2895"/>
                    <a:gd name="T49" fmla="*/ 0 h 2748"/>
                    <a:gd name="T50" fmla="*/ 0 w 2895"/>
                    <a:gd name="T51" fmla="*/ 0 h 2748"/>
                    <a:gd name="T52" fmla="*/ 0 w 2895"/>
                    <a:gd name="T53" fmla="*/ 0 h 2748"/>
                    <a:gd name="T54" fmla="*/ 0 w 2895"/>
                    <a:gd name="T55" fmla="*/ 0 h 2748"/>
                    <a:gd name="T56" fmla="*/ 0 w 2895"/>
                    <a:gd name="T57" fmla="*/ 0 h 2748"/>
                    <a:gd name="T58" fmla="*/ 0 w 2895"/>
                    <a:gd name="T59" fmla="*/ 0 h 2748"/>
                    <a:gd name="T60" fmla="*/ 0 w 2895"/>
                    <a:gd name="T61" fmla="*/ 0 h 2748"/>
                    <a:gd name="T62" fmla="*/ 0 w 2895"/>
                    <a:gd name="T63" fmla="*/ 0 h 2748"/>
                    <a:gd name="T64" fmla="*/ 0 w 2895"/>
                    <a:gd name="T65" fmla="*/ 0 h 2748"/>
                    <a:gd name="T66" fmla="*/ 0 w 2895"/>
                    <a:gd name="T67" fmla="*/ 0 h 2748"/>
                    <a:gd name="T68" fmla="*/ 0 w 2895"/>
                    <a:gd name="T69" fmla="*/ 0 h 2748"/>
                    <a:gd name="T70" fmla="*/ 0 w 2895"/>
                    <a:gd name="T71" fmla="*/ 0 h 2748"/>
                    <a:gd name="T72" fmla="*/ 0 w 2895"/>
                    <a:gd name="T73" fmla="*/ 0 h 2748"/>
                    <a:gd name="T74" fmla="*/ 0 w 2895"/>
                    <a:gd name="T75" fmla="*/ 0 h 2748"/>
                    <a:gd name="T76" fmla="*/ 0 w 2895"/>
                    <a:gd name="T77" fmla="*/ 0 h 2748"/>
                    <a:gd name="T78" fmla="*/ 0 w 2895"/>
                    <a:gd name="T79" fmla="*/ 0 h 2748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895"/>
                    <a:gd name="T121" fmla="*/ 0 h 2748"/>
                    <a:gd name="T122" fmla="*/ 2895 w 2895"/>
                    <a:gd name="T123" fmla="*/ 2748 h 2748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895" h="2748">
                      <a:moveTo>
                        <a:pt x="848" y="107"/>
                      </a:moveTo>
                      <a:lnTo>
                        <a:pt x="997" y="78"/>
                      </a:lnTo>
                      <a:lnTo>
                        <a:pt x="1069" y="126"/>
                      </a:lnTo>
                      <a:lnTo>
                        <a:pt x="1092" y="206"/>
                      </a:lnTo>
                      <a:lnTo>
                        <a:pt x="1069" y="309"/>
                      </a:lnTo>
                      <a:lnTo>
                        <a:pt x="930" y="442"/>
                      </a:lnTo>
                      <a:lnTo>
                        <a:pt x="669" y="570"/>
                      </a:lnTo>
                      <a:lnTo>
                        <a:pt x="402" y="619"/>
                      </a:lnTo>
                      <a:lnTo>
                        <a:pt x="204" y="619"/>
                      </a:lnTo>
                      <a:lnTo>
                        <a:pt x="120" y="549"/>
                      </a:lnTo>
                      <a:lnTo>
                        <a:pt x="120" y="442"/>
                      </a:lnTo>
                      <a:lnTo>
                        <a:pt x="165" y="386"/>
                      </a:lnTo>
                      <a:lnTo>
                        <a:pt x="61" y="416"/>
                      </a:lnTo>
                      <a:lnTo>
                        <a:pt x="0" y="570"/>
                      </a:lnTo>
                      <a:lnTo>
                        <a:pt x="61" y="724"/>
                      </a:lnTo>
                      <a:lnTo>
                        <a:pt x="285" y="773"/>
                      </a:lnTo>
                      <a:lnTo>
                        <a:pt x="610" y="724"/>
                      </a:lnTo>
                      <a:lnTo>
                        <a:pt x="830" y="669"/>
                      </a:lnTo>
                      <a:lnTo>
                        <a:pt x="1051" y="1111"/>
                      </a:lnTo>
                      <a:lnTo>
                        <a:pt x="1154" y="1453"/>
                      </a:lnTo>
                      <a:lnTo>
                        <a:pt x="1680" y="1685"/>
                      </a:lnTo>
                      <a:lnTo>
                        <a:pt x="2126" y="1997"/>
                      </a:lnTo>
                      <a:lnTo>
                        <a:pt x="2450" y="2277"/>
                      </a:lnTo>
                      <a:lnTo>
                        <a:pt x="2895" y="2748"/>
                      </a:lnTo>
                      <a:lnTo>
                        <a:pt x="2775" y="2517"/>
                      </a:lnTo>
                      <a:lnTo>
                        <a:pt x="2388" y="2076"/>
                      </a:lnTo>
                      <a:lnTo>
                        <a:pt x="1983" y="1761"/>
                      </a:lnTo>
                      <a:lnTo>
                        <a:pt x="1578" y="1529"/>
                      </a:lnTo>
                      <a:lnTo>
                        <a:pt x="1235" y="1373"/>
                      </a:lnTo>
                      <a:lnTo>
                        <a:pt x="1136" y="1111"/>
                      </a:lnTo>
                      <a:lnTo>
                        <a:pt x="1051" y="905"/>
                      </a:lnTo>
                      <a:lnTo>
                        <a:pt x="1235" y="570"/>
                      </a:lnTo>
                      <a:lnTo>
                        <a:pt x="1257" y="416"/>
                      </a:lnTo>
                      <a:lnTo>
                        <a:pt x="1235" y="309"/>
                      </a:lnTo>
                      <a:lnTo>
                        <a:pt x="1154" y="259"/>
                      </a:lnTo>
                      <a:lnTo>
                        <a:pt x="1154" y="126"/>
                      </a:lnTo>
                      <a:lnTo>
                        <a:pt x="1092" y="27"/>
                      </a:lnTo>
                      <a:lnTo>
                        <a:pt x="1011" y="0"/>
                      </a:lnTo>
                      <a:lnTo>
                        <a:pt x="891" y="0"/>
                      </a:lnTo>
                      <a:lnTo>
                        <a:pt x="848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6" name="Freeform 35"/>
                <p:cNvSpPr>
                  <a:spLocks/>
                </p:cNvSpPr>
                <p:nvPr/>
              </p:nvSpPr>
              <p:spPr bwMode="auto">
                <a:xfrm>
                  <a:off x="2560" y="3227"/>
                  <a:ext cx="215" cy="548"/>
                </a:xfrm>
                <a:custGeom>
                  <a:avLst/>
                  <a:gdLst>
                    <a:gd name="T0" fmla="*/ 0 w 1724"/>
                    <a:gd name="T1" fmla="*/ 0 h 4385"/>
                    <a:gd name="T2" fmla="*/ 0 w 1724"/>
                    <a:gd name="T3" fmla="*/ 0 h 4385"/>
                    <a:gd name="T4" fmla="*/ 0 w 1724"/>
                    <a:gd name="T5" fmla="*/ 0 h 4385"/>
                    <a:gd name="T6" fmla="*/ 0 w 1724"/>
                    <a:gd name="T7" fmla="*/ 0 h 4385"/>
                    <a:gd name="T8" fmla="*/ 0 w 1724"/>
                    <a:gd name="T9" fmla="*/ 0 h 4385"/>
                    <a:gd name="T10" fmla="*/ 0 w 1724"/>
                    <a:gd name="T11" fmla="*/ 0 h 4385"/>
                    <a:gd name="T12" fmla="*/ 0 w 1724"/>
                    <a:gd name="T13" fmla="*/ 0 h 4385"/>
                    <a:gd name="T14" fmla="*/ 0 w 1724"/>
                    <a:gd name="T15" fmla="*/ 0 h 4385"/>
                    <a:gd name="T16" fmla="*/ 0 w 1724"/>
                    <a:gd name="T17" fmla="*/ 0 h 4385"/>
                    <a:gd name="T18" fmla="*/ 0 w 1724"/>
                    <a:gd name="T19" fmla="*/ 0 h 4385"/>
                    <a:gd name="T20" fmla="*/ 0 w 1724"/>
                    <a:gd name="T21" fmla="*/ 0 h 4385"/>
                    <a:gd name="T22" fmla="*/ 0 w 1724"/>
                    <a:gd name="T23" fmla="*/ 0 h 4385"/>
                    <a:gd name="T24" fmla="*/ 0 w 1724"/>
                    <a:gd name="T25" fmla="*/ 0 h 4385"/>
                    <a:gd name="T26" fmla="*/ 0 w 1724"/>
                    <a:gd name="T27" fmla="*/ 0 h 4385"/>
                    <a:gd name="T28" fmla="*/ 0 w 1724"/>
                    <a:gd name="T29" fmla="*/ 0 h 4385"/>
                    <a:gd name="T30" fmla="*/ 0 w 1724"/>
                    <a:gd name="T31" fmla="*/ 0 h 4385"/>
                    <a:gd name="T32" fmla="*/ 0 w 1724"/>
                    <a:gd name="T33" fmla="*/ 0 h 4385"/>
                    <a:gd name="T34" fmla="*/ 0 w 1724"/>
                    <a:gd name="T35" fmla="*/ 0 h 4385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24"/>
                    <a:gd name="T55" fmla="*/ 0 h 4385"/>
                    <a:gd name="T56" fmla="*/ 1724 w 1724"/>
                    <a:gd name="T57" fmla="*/ 4385 h 4385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24" h="4385">
                      <a:moveTo>
                        <a:pt x="0" y="0"/>
                      </a:moveTo>
                      <a:lnTo>
                        <a:pt x="262" y="494"/>
                      </a:lnTo>
                      <a:lnTo>
                        <a:pt x="543" y="1092"/>
                      </a:lnTo>
                      <a:lnTo>
                        <a:pt x="873" y="1763"/>
                      </a:lnTo>
                      <a:lnTo>
                        <a:pt x="1194" y="2568"/>
                      </a:lnTo>
                      <a:lnTo>
                        <a:pt x="1395" y="3272"/>
                      </a:lnTo>
                      <a:lnTo>
                        <a:pt x="1518" y="3863"/>
                      </a:lnTo>
                      <a:lnTo>
                        <a:pt x="1581" y="4257"/>
                      </a:lnTo>
                      <a:lnTo>
                        <a:pt x="1724" y="4385"/>
                      </a:lnTo>
                      <a:lnTo>
                        <a:pt x="1559" y="3687"/>
                      </a:lnTo>
                      <a:lnTo>
                        <a:pt x="1436" y="3143"/>
                      </a:lnTo>
                      <a:lnTo>
                        <a:pt x="1319" y="2700"/>
                      </a:lnTo>
                      <a:lnTo>
                        <a:pt x="1194" y="2306"/>
                      </a:lnTo>
                      <a:lnTo>
                        <a:pt x="972" y="1763"/>
                      </a:lnTo>
                      <a:lnTo>
                        <a:pt x="668" y="1092"/>
                      </a:lnTo>
                      <a:lnTo>
                        <a:pt x="423" y="574"/>
                      </a:lnTo>
                      <a:lnTo>
                        <a:pt x="10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7" name="Freeform 36"/>
                <p:cNvSpPr>
                  <a:spLocks/>
                </p:cNvSpPr>
                <p:nvPr/>
              </p:nvSpPr>
              <p:spPr bwMode="auto">
                <a:xfrm>
                  <a:off x="3187" y="3106"/>
                  <a:ext cx="142" cy="123"/>
                </a:xfrm>
                <a:custGeom>
                  <a:avLst/>
                  <a:gdLst>
                    <a:gd name="T0" fmla="*/ 0 w 1133"/>
                    <a:gd name="T1" fmla="*/ 0 h 989"/>
                    <a:gd name="T2" fmla="*/ 0 w 1133"/>
                    <a:gd name="T3" fmla="*/ 0 h 989"/>
                    <a:gd name="T4" fmla="*/ 0 w 1133"/>
                    <a:gd name="T5" fmla="*/ 0 h 989"/>
                    <a:gd name="T6" fmla="*/ 0 w 1133"/>
                    <a:gd name="T7" fmla="*/ 0 h 989"/>
                    <a:gd name="T8" fmla="*/ 0 w 1133"/>
                    <a:gd name="T9" fmla="*/ 0 h 989"/>
                    <a:gd name="T10" fmla="*/ 0 w 1133"/>
                    <a:gd name="T11" fmla="*/ 0 h 989"/>
                    <a:gd name="T12" fmla="*/ 0 w 1133"/>
                    <a:gd name="T13" fmla="*/ 0 h 989"/>
                    <a:gd name="T14" fmla="*/ 0 w 1133"/>
                    <a:gd name="T15" fmla="*/ 0 h 989"/>
                    <a:gd name="T16" fmla="*/ 0 w 1133"/>
                    <a:gd name="T17" fmla="*/ 0 h 989"/>
                    <a:gd name="T18" fmla="*/ 0 w 1133"/>
                    <a:gd name="T19" fmla="*/ 0 h 989"/>
                    <a:gd name="T20" fmla="*/ 0 w 1133"/>
                    <a:gd name="T21" fmla="*/ 0 h 989"/>
                    <a:gd name="T22" fmla="*/ 0 w 1133"/>
                    <a:gd name="T23" fmla="*/ 0 h 989"/>
                    <a:gd name="T24" fmla="*/ 0 w 1133"/>
                    <a:gd name="T25" fmla="*/ 0 h 989"/>
                    <a:gd name="T26" fmla="*/ 0 w 1133"/>
                    <a:gd name="T27" fmla="*/ 0 h 989"/>
                    <a:gd name="T28" fmla="*/ 0 w 1133"/>
                    <a:gd name="T29" fmla="*/ 0 h 989"/>
                    <a:gd name="T30" fmla="*/ 0 w 1133"/>
                    <a:gd name="T31" fmla="*/ 0 h 989"/>
                    <a:gd name="T32" fmla="*/ 0 w 1133"/>
                    <a:gd name="T33" fmla="*/ 0 h 989"/>
                    <a:gd name="T34" fmla="*/ 0 w 1133"/>
                    <a:gd name="T35" fmla="*/ 0 h 989"/>
                    <a:gd name="T36" fmla="*/ 0 w 1133"/>
                    <a:gd name="T37" fmla="*/ 0 h 989"/>
                    <a:gd name="T38" fmla="*/ 0 w 1133"/>
                    <a:gd name="T39" fmla="*/ 0 h 989"/>
                    <a:gd name="T40" fmla="*/ 0 w 1133"/>
                    <a:gd name="T41" fmla="*/ 0 h 989"/>
                    <a:gd name="T42" fmla="*/ 0 w 1133"/>
                    <a:gd name="T43" fmla="*/ 0 h 989"/>
                    <a:gd name="T44" fmla="*/ 0 w 1133"/>
                    <a:gd name="T45" fmla="*/ 0 h 989"/>
                    <a:gd name="T46" fmla="*/ 0 w 1133"/>
                    <a:gd name="T47" fmla="*/ 0 h 989"/>
                    <a:gd name="T48" fmla="*/ 0 w 1133"/>
                    <a:gd name="T49" fmla="*/ 0 h 98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133"/>
                    <a:gd name="T76" fmla="*/ 0 h 989"/>
                    <a:gd name="T77" fmla="*/ 1133 w 1133"/>
                    <a:gd name="T78" fmla="*/ 989 h 98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133" h="989">
                      <a:moveTo>
                        <a:pt x="1133" y="26"/>
                      </a:moveTo>
                      <a:lnTo>
                        <a:pt x="1066" y="26"/>
                      </a:lnTo>
                      <a:lnTo>
                        <a:pt x="994" y="26"/>
                      </a:lnTo>
                      <a:lnTo>
                        <a:pt x="875" y="72"/>
                      </a:lnTo>
                      <a:lnTo>
                        <a:pt x="744" y="157"/>
                      </a:lnTo>
                      <a:lnTo>
                        <a:pt x="625" y="263"/>
                      </a:lnTo>
                      <a:lnTo>
                        <a:pt x="533" y="383"/>
                      </a:lnTo>
                      <a:lnTo>
                        <a:pt x="683" y="339"/>
                      </a:lnTo>
                      <a:lnTo>
                        <a:pt x="834" y="339"/>
                      </a:lnTo>
                      <a:lnTo>
                        <a:pt x="915" y="383"/>
                      </a:lnTo>
                      <a:lnTo>
                        <a:pt x="744" y="411"/>
                      </a:lnTo>
                      <a:lnTo>
                        <a:pt x="552" y="489"/>
                      </a:lnTo>
                      <a:lnTo>
                        <a:pt x="371" y="624"/>
                      </a:lnTo>
                      <a:lnTo>
                        <a:pt x="220" y="757"/>
                      </a:lnTo>
                      <a:lnTo>
                        <a:pt x="0" y="989"/>
                      </a:lnTo>
                      <a:lnTo>
                        <a:pt x="0" y="959"/>
                      </a:lnTo>
                      <a:lnTo>
                        <a:pt x="90" y="757"/>
                      </a:lnTo>
                      <a:lnTo>
                        <a:pt x="276" y="504"/>
                      </a:lnTo>
                      <a:lnTo>
                        <a:pt x="459" y="326"/>
                      </a:lnTo>
                      <a:lnTo>
                        <a:pt x="661" y="157"/>
                      </a:lnTo>
                      <a:lnTo>
                        <a:pt x="857" y="44"/>
                      </a:lnTo>
                      <a:lnTo>
                        <a:pt x="971" y="0"/>
                      </a:lnTo>
                      <a:lnTo>
                        <a:pt x="1093" y="0"/>
                      </a:lnTo>
                      <a:lnTo>
                        <a:pt x="1123" y="0"/>
                      </a:lnTo>
                      <a:lnTo>
                        <a:pt x="1133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8" name="Freeform 37"/>
                <p:cNvSpPr>
                  <a:spLocks/>
                </p:cNvSpPr>
                <p:nvPr/>
              </p:nvSpPr>
              <p:spPr bwMode="auto">
                <a:xfrm>
                  <a:off x="3196" y="3259"/>
                  <a:ext cx="101" cy="39"/>
                </a:xfrm>
                <a:custGeom>
                  <a:avLst/>
                  <a:gdLst>
                    <a:gd name="T0" fmla="*/ 0 w 808"/>
                    <a:gd name="T1" fmla="*/ 0 h 312"/>
                    <a:gd name="T2" fmla="*/ 0 w 808"/>
                    <a:gd name="T3" fmla="*/ 0 h 312"/>
                    <a:gd name="T4" fmla="*/ 0 w 808"/>
                    <a:gd name="T5" fmla="*/ 0 h 312"/>
                    <a:gd name="T6" fmla="*/ 0 w 808"/>
                    <a:gd name="T7" fmla="*/ 0 h 312"/>
                    <a:gd name="T8" fmla="*/ 0 w 808"/>
                    <a:gd name="T9" fmla="*/ 0 h 312"/>
                    <a:gd name="T10" fmla="*/ 0 w 808"/>
                    <a:gd name="T11" fmla="*/ 0 h 312"/>
                    <a:gd name="T12" fmla="*/ 0 w 808"/>
                    <a:gd name="T13" fmla="*/ 0 h 312"/>
                    <a:gd name="T14" fmla="*/ 0 w 808"/>
                    <a:gd name="T15" fmla="*/ 0 h 312"/>
                    <a:gd name="T16" fmla="*/ 0 w 808"/>
                    <a:gd name="T17" fmla="*/ 0 h 312"/>
                    <a:gd name="T18" fmla="*/ 0 w 808"/>
                    <a:gd name="T19" fmla="*/ 0 h 312"/>
                    <a:gd name="T20" fmla="*/ 0 w 808"/>
                    <a:gd name="T21" fmla="*/ 0 h 312"/>
                    <a:gd name="T22" fmla="*/ 0 w 808"/>
                    <a:gd name="T23" fmla="*/ 0 h 312"/>
                    <a:gd name="T24" fmla="*/ 0 w 808"/>
                    <a:gd name="T25" fmla="*/ 0 h 312"/>
                    <a:gd name="T26" fmla="*/ 0 w 808"/>
                    <a:gd name="T27" fmla="*/ 0 h 312"/>
                    <a:gd name="T28" fmla="*/ 0 w 808"/>
                    <a:gd name="T29" fmla="*/ 0 h 312"/>
                    <a:gd name="T30" fmla="*/ 0 w 808"/>
                    <a:gd name="T31" fmla="*/ 0 h 312"/>
                    <a:gd name="T32" fmla="*/ 0 w 808"/>
                    <a:gd name="T33" fmla="*/ 0 h 31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808"/>
                    <a:gd name="T52" fmla="*/ 0 h 312"/>
                    <a:gd name="T53" fmla="*/ 808 w 808"/>
                    <a:gd name="T54" fmla="*/ 312 h 31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808" h="312">
                      <a:moveTo>
                        <a:pt x="13" y="312"/>
                      </a:moveTo>
                      <a:lnTo>
                        <a:pt x="0" y="286"/>
                      </a:lnTo>
                      <a:lnTo>
                        <a:pt x="104" y="151"/>
                      </a:lnTo>
                      <a:lnTo>
                        <a:pt x="255" y="44"/>
                      </a:lnTo>
                      <a:lnTo>
                        <a:pt x="441" y="0"/>
                      </a:lnTo>
                      <a:lnTo>
                        <a:pt x="594" y="0"/>
                      </a:lnTo>
                      <a:lnTo>
                        <a:pt x="731" y="62"/>
                      </a:lnTo>
                      <a:lnTo>
                        <a:pt x="808" y="151"/>
                      </a:lnTo>
                      <a:lnTo>
                        <a:pt x="776" y="166"/>
                      </a:lnTo>
                      <a:lnTo>
                        <a:pt x="709" y="107"/>
                      </a:lnTo>
                      <a:lnTo>
                        <a:pt x="606" y="62"/>
                      </a:lnTo>
                      <a:lnTo>
                        <a:pt x="499" y="44"/>
                      </a:lnTo>
                      <a:lnTo>
                        <a:pt x="331" y="72"/>
                      </a:lnTo>
                      <a:lnTo>
                        <a:pt x="153" y="166"/>
                      </a:lnTo>
                      <a:lnTo>
                        <a:pt x="84" y="253"/>
                      </a:lnTo>
                      <a:lnTo>
                        <a:pt x="36" y="312"/>
                      </a:lnTo>
                      <a:lnTo>
                        <a:pt x="13" y="3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49" name="Freeform 38"/>
                <p:cNvSpPr>
                  <a:spLocks/>
                </p:cNvSpPr>
                <p:nvPr/>
              </p:nvSpPr>
              <p:spPr bwMode="auto">
                <a:xfrm>
                  <a:off x="3196" y="3292"/>
                  <a:ext cx="81" cy="27"/>
                </a:xfrm>
                <a:custGeom>
                  <a:avLst/>
                  <a:gdLst>
                    <a:gd name="T0" fmla="*/ 0 w 650"/>
                    <a:gd name="T1" fmla="*/ 0 h 211"/>
                    <a:gd name="T2" fmla="*/ 0 w 650"/>
                    <a:gd name="T3" fmla="*/ 0 h 211"/>
                    <a:gd name="T4" fmla="*/ 0 w 650"/>
                    <a:gd name="T5" fmla="*/ 0 h 211"/>
                    <a:gd name="T6" fmla="*/ 0 w 650"/>
                    <a:gd name="T7" fmla="*/ 0 h 211"/>
                    <a:gd name="T8" fmla="*/ 0 w 650"/>
                    <a:gd name="T9" fmla="*/ 0 h 211"/>
                    <a:gd name="T10" fmla="*/ 0 w 650"/>
                    <a:gd name="T11" fmla="*/ 0 h 211"/>
                    <a:gd name="T12" fmla="*/ 0 w 650"/>
                    <a:gd name="T13" fmla="*/ 0 h 211"/>
                    <a:gd name="T14" fmla="*/ 0 w 650"/>
                    <a:gd name="T15" fmla="*/ 0 h 211"/>
                    <a:gd name="T16" fmla="*/ 0 w 650"/>
                    <a:gd name="T17" fmla="*/ 0 h 211"/>
                    <a:gd name="T18" fmla="*/ 0 w 650"/>
                    <a:gd name="T19" fmla="*/ 0 h 211"/>
                    <a:gd name="T20" fmla="*/ 0 w 650"/>
                    <a:gd name="T21" fmla="*/ 0 h 211"/>
                    <a:gd name="T22" fmla="*/ 0 w 650"/>
                    <a:gd name="T23" fmla="*/ 0 h 211"/>
                    <a:gd name="T24" fmla="*/ 0 w 650"/>
                    <a:gd name="T25" fmla="*/ 0 h 211"/>
                    <a:gd name="T26" fmla="*/ 0 w 650"/>
                    <a:gd name="T27" fmla="*/ 0 h 2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650"/>
                    <a:gd name="T43" fmla="*/ 0 h 211"/>
                    <a:gd name="T44" fmla="*/ 650 w 650"/>
                    <a:gd name="T45" fmla="*/ 211 h 2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650" h="211">
                      <a:moveTo>
                        <a:pt x="13" y="211"/>
                      </a:moveTo>
                      <a:lnTo>
                        <a:pt x="165" y="107"/>
                      </a:lnTo>
                      <a:lnTo>
                        <a:pt x="304" y="63"/>
                      </a:lnTo>
                      <a:lnTo>
                        <a:pt x="428" y="63"/>
                      </a:lnTo>
                      <a:lnTo>
                        <a:pt x="548" y="89"/>
                      </a:lnTo>
                      <a:lnTo>
                        <a:pt x="639" y="170"/>
                      </a:lnTo>
                      <a:lnTo>
                        <a:pt x="650" y="156"/>
                      </a:lnTo>
                      <a:lnTo>
                        <a:pt x="584" y="63"/>
                      </a:lnTo>
                      <a:lnTo>
                        <a:pt x="466" y="23"/>
                      </a:lnTo>
                      <a:lnTo>
                        <a:pt x="349" y="0"/>
                      </a:lnTo>
                      <a:lnTo>
                        <a:pt x="255" y="23"/>
                      </a:lnTo>
                      <a:lnTo>
                        <a:pt x="130" y="79"/>
                      </a:lnTo>
                      <a:lnTo>
                        <a:pt x="0" y="182"/>
                      </a:lnTo>
                      <a:lnTo>
                        <a:pt x="13" y="2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0" name="Freeform 39"/>
                <p:cNvSpPr>
                  <a:spLocks/>
                </p:cNvSpPr>
                <p:nvPr/>
              </p:nvSpPr>
              <p:spPr bwMode="auto">
                <a:xfrm>
                  <a:off x="3018" y="3385"/>
                  <a:ext cx="207" cy="134"/>
                </a:xfrm>
                <a:custGeom>
                  <a:avLst/>
                  <a:gdLst>
                    <a:gd name="T0" fmla="*/ 0 w 1660"/>
                    <a:gd name="T1" fmla="*/ 0 h 1071"/>
                    <a:gd name="T2" fmla="*/ 0 w 1660"/>
                    <a:gd name="T3" fmla="*/ 0 h 1071"/>
                    <a:gd name="T4" fmla="*/ 0 w 1660"/>
                    <a:gd name="T5" fmla="*/ 0 h 1071"/>
                    <a:gd name="T6" fmla="*/ 0 w 1660"/>
                    <a:gd name="T7" fmla="*/ 0 h 1071"/>
                    <a:gd name="T8" fmla="*/ 0 w 1660"/>
                    <a:gd name="T9" fmla="*/ 0 h 1071"/>
                    <a:gd name="T10" fmla="*/ 0 w 1660"/>
                    <a:gd name="T11" fmla="*/ 0 h 1071"/>
                    <a:gd name="T12" fmla="*/ 0 w 1660"/>
                    <a:gd name="T13" fmla="*/ 0 h 1071"/>
                    <a:gd name="T14" fmla="*/ 0 w 1660"/>
                    <a:gd name="T15" fmla="*/ 0 h 1071"/>
                    <a:gd name="T16" fmla="*/ 0 w 1660"/>
                    <a:gd name="T17" fmla="*/ 0 h 1071"/>
                    <a:gd name="T18" fmla="*/ 0 w 1660"/>
                    <a:gd name="T19" fmla="*/ 0 h 1071"/>
                    <a:gd name="T20" fmla="*/ 0 w 1660"/>
                    <a:gd name="T21" fmla="*/ 0 h 1071"/>
                    <a:gd name="T22" fmla="*/ 0 w 1660"/>
                    <a:gd name="T23" fmla="*/ 0 h 1071"/>
                    <a:gd name="T24" fmla="*/ 0 w 1660"/>
                    <a:gd name="T25" fmla="*/ 0 h 1071"/>
                    <a:gd name="T26" fmla="*/ 0 w 1660"/>
                    <a:gd name="T27" fmla="*/ 0 h 1071"/>
                    <a:gd name="T28" fmla="*/ 0 w 1660"/>
                    <a:gd name="T29" fmla="*/ 0 h 1071"/>
                    <a:gd name="T30" fmla="*/ 0 w 1660"/>
                    <a:gd name="T31" fmla="*/ 0 h 1071"/>
                    <a:gd name="T32" fmla="*/ 0 w 1660"/>
                    <a:gd name="T33" fmla="*/ 0 h 1071"/>
                    <a:gd name="T34" fmla="*/ 0 w 1660"/>
                    <a:gd name="T35" fmla="*/ 0 h 1071"/>
                    <a:gd name="T36" fmla="*/ 0 w 1660"/>
                    <a:gd name="T37" fmla="*/ 0 h 1071"/>
                    <a:gd name="T38" fmla="*/ 0 w 1660"/>
                    <a:gd name="T39" fmla="*/ 0 h 1071"/>
                    <a:gd name="T40" fmla="*/ 0 w 1660"/>
                    <a:gd name="T41" fmla="*/ 0 h 1071"/>
                    <a:gd name="T42" fmla="*/ 0 w 1660"/>
                    <a:gd name="T43" fmla="*/ 0 h 1071"/>
                    <a:gd name="T44" fmla="*/ 0 w 1660"/>
                    <a:gd name="T45" fmla="*/ 0 h 1071"/>
                    <a:gd name="T46" fmla="*/ 0 w 1660"/>
                    <a:gd name="T47" fmla="*/ 0 h 1071"/>
                    <a:gd name="T48" fmla="*/ 0 w 1660"/>
                    <a:gd name="T49" fmla="*/ 0 h 1071"/>
                    <a:gd name="T50" fmla="*/ 0 w 1660"/>
                    <a:gd name="T51" fmla="*/ 0 h 1071"/>
                    <a:gd name="T52" fmla="*/ 0 w 1660"/>
                    <a:gd name="T53" fmla="*/ 0 h 1071"/>
                    <a:gd name="T54" fmla="*/ 0 w 1660"/>
                    <a:gd name="T55" fmla="*/ 0 h 1071"/>
                    <a:gd name="T56" fmla="*/ 0 w 1660"/>
                    <a:gd name="T57" fmla="*/ 0 h 1071"/>
                    <a:gd name="T58" fmla="*/ 0 w 1660"/>
                    <a:gd name="T59" fmla="*/ 0 h 1071"/>
                    <a:gd name="T60" fmla="*/ 0 w 1660"/>
                    <a:gd name="T61" fmla="*/ 0 h 1071"/>
                    <a:gd name="T62" fmla="*/ 0 w 1660"/>
                    <a:gd name="T63" fmla="*/ 0 h 1071"/>
                    <a:gd name="T64" fmla="*/ 0 w 1660"/>
                    <a:gd name="T65" fmla="*/ 0 h 1071"/>
                    <a:gd name="T66" fmla="*/ 0 w 1660"/>
                    <a:gd name="T67" fmla="*/ 0 h 1071"/>
                    <a:gd name="T68" fmla="*/ 0 w 1660"/>
                    <a:gd name="T69" fmla="*/ 0 h 107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660"/>
                    <a:gd name="T106" fmla="*/ 0 h 1071"/>
                    <a:gd name="T107" fmla="*/ 1660 w 1660"/>
                    <a:gd name="T108" fmla="*/ 1071 h 107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660" h="1071">
                      <a:moveTo>
                        <a:pt x="1250" y="0"/>
                      </a:moveTo>
                      <a:lnTo>
                        <a:pt x="942" y="191"/>
                      </a:lnTo>
                      <a:lnTo>
                        <a:pt x="573" y="341"/>
                      </a:lnTo>
                      <a:lnTo>
                        <a:pt x="265" y="448"/>
                      </a:lnTo>
                      <a:lnTo>
                        <a:pt x="11" y="499"/>
                      </a:lnTo>
                      <a:lnTo>
                        <a:pt x="0" y="565"/>
                      </a:lnTo>
                      <a:lnTo>
                        <a:pt x="43" y="743"/>
                      </a:lnTo>
                      <a:lnTo>
                        <a:pt x="132" y="922"/>
                      </a:lnTo>
                      <a:lnTo>
                        <a:pt x="225" y="1071"/>
                      </a:lnTo>
                      <a:lnTo>
                        <a:pt x="427" y="1071"/>
                      </a:lnTo>
                      <a:lnTo>
                        <a:pt x="729" y="1006"/>
                      </a:lnTo>
                      <a:lnTo>
                        <a:pt x="1005" y="904"/>
                      </a:lnTo>
                      <a:lnTo>
                        <a:pt x="1227" y="805"/>
                      </a:lnTo>
                      <a:lnTo>
                        <a:pt x="1403" y="684"/>
                      </a:lnTo>
                      <a:lnTo>
                        <a:pt x="1507" y="596"/>
                      </a:lnTo>
                      <a:lnTo>
                        <a:pt x="1660" y="225"/>
                      </a:lnTo>
                      <a:lnTo>
                        <a:pt x="1624" y="191"/>
                      </a:lnTo>
                      <a:lnTo>
                        <a:pt x="1481" y="493"/>
                      </a:lnTo>
                      <a:lnTo>
                        <a:pt x="1481" y="581"/>
                      </a:lnTo>
                      <a:lnTo>
                        <a:pt x="1215" y="743"/>
                      </a:lnTo>
                      <a:lnTo>
                        <a:pt x="835" y="904"/>
                      </a:lnTo>
                      <a:lnTo>
                        <a:pt x="545" y="992"/>
                      </a:lnTo>
                      <a:lnTo>
                        <a:pt x="306" y="1006"/>
                      </a:lnTo>
                      <a:lnTo>
                        <a:pt x="265" y="992"/>
                      </a:lnTo>
                      <a:lnTo>
                        <a:pt x="189" y="860"/>
                      </a:lnTo>
                      <a:lnTo>
                        <a:pt x="132" y="702"/>
                      </a:lnTo>
                      <a:lnTo>
                        <a:pt x="104" y="565"/>
                      </a:lnTo>
                      <a:lnTo>
                        <a:pt x="137" y="533"/>
                      </a:lnTo>
                      <a:lnTo>
                        <a:pt x="358" y="479"/>
                      </a:lnTo>
                      <a:lnTo>
                        <a:pt x="649" y="386"/>
                      </a:lnTo>
                      <a:lnTo>
                        <a:pt x="906" y="280"/>
                      </a:lnTo>
                      <a:lnTo>
                        <a:pt x="1064" y="209"/>
                      </a:lnTo>
                      <a:lnTo>
                        <a:pt x="1250" y="92"/>
                      </a:lnTo>
                      <a:lnTo>
                        <a:pt x="1271" y="18"/>
                      </a:lnTo>
                      <a:lnTo>
                        <a:pt x="125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1" name="Freeform 40"/>
                <p:cNvSpPr>
                  <a:spLocks/>
                </p:cNvSpPr>
                <p:nvPr/>
              </p:nvSpPr>
              <p:spPr bwMode="auto">
                <a:xfrm>
                  <a:off x="3033" y="3488"/>
                  <a:ext cx="185" cy="97"/>
                </a:xfrm>
                <a:custGeom>
                  <a:avLst/>
                  <a:gdLst>
                    <a:gd name="T0" fmla="*/ 0 w 1480"/>
                    <a:gd name="T1" fmla="*/ 0 h 779"/>
                    <a:gd name="T2" fmla="*/ 0 w 1480"/>
                    <a:gd name="T3" fmla="*/ 0 h 779"/>
                    <a:gd name="T4" fmla="*/ 0 w 1480"/>
                    <a:gd name="T5" fmla="*/ 0 h 779"/>
                    <a:gd name="T6" fmla="*/ 0 w 1480"/>
                    <a:gd name="T7" fmla="*/ 0 h 779"/>
                    <a:gd name="T8" fmla="*/ 0 w 1480"/>
                    <a:gd name="T9" fmla="*/ 0 h 779"/>
                    <a:gd name="T10" fmla="*/ 0 w 1480"/>
                    <a:gd name="T11" fmla="*/ 0 h 779"/>
                    <a:gd name="T12" fmla="*/ 0 w 1480"/>
                    <a:gd name="T13" fmla="*/ 0 h 779"/>
                    <a:gd name="T14" fmla="*/ 0 w 1480"/>
                    <a:gd name="T15" fmla="*/ 0 h 779"/>
                    <a:gd name="T16" fmla="*/ 0 w 1480"/>
                    <a:gd name="T17" fmla="*/ 0 h 779"/>
                    <a:gd name="T18" fmla="*/ 0 w 1480"/>
                    <a:gd name="T19" fmla="*/ 0 h 779"/>
                    <a:gd name="T20" fmla="*/ 0 w 1480"/>
                    <a:gd name="T21" fmla="*/ 0 h 779"/>
                    <a:gd name="T22" fmla="*/ 0 w 1480"/>
                    <a:gd name="T23" fmla="*/ 0 h 779"/>
                    <a:gd name="T24" fmla="*/ 0 w 1480"/>
                    <a:gd name="T25" fmla="*/ 0 h 779"/>
                    <a:gd name="T26" fmla="*/ 0 w 1480"/>
                    <a:gd name="T27" fmla="*/ 0 h 779"/>
                    <a:gd name="T28" fmla="*/ 0 w 1480"/>
                    <a:gd name="T29" fmla="*/ 0 h 779"/>
                    <a:gd name="T30" fmla="*/ 0 w 1480"/>
                    <a:gd name="T31" fmla="*/ 0 h 779"/>
                    <a:gd name="T32" fmla="*/ 0 w 1480"/>
                    <a:gd name="T33" fmla="*/ 0 h 779"/>
                    <a:gd name="T34" fmla="*/ 0 w 1480"/>
                    <a:gd name="T35" fmla="*/ 0 h 779"/>
                    <a:gd name="T36" fmla="*/ 0 w 1480"/>
                    <a:gd name="T37" fmla="*/ 0 h 779"/>
                    <a:gd name="T38" fmla="*/ 0 w 1480"/>
                    <a:gd name="T39" fmla="*/ 0 h 779"/>
                    <a:gd name="T40" fmla="*/ 0 w 1480"/>
                    <a:gd name="T41" fmla="*/ 0 h 779"/>
                    <a:gd name="T42" fmla="*/ 0 w 1480"/>
                    <a:gd name="T43" fmla="*/ 0 h 779"/>
                    <a:gd name="T44" fmla="*/ 0 w 1480"/>
                    <a:gd name="T45" fmla="*/ 0 h 779"/>
                    <a:gd name="T46" fmla="*/ 0 w 1480"/>
                    <a:gd name="T47" fmla="*/ 0 h 779"/>
                    <a:gd name="T48" fmla="*/ 0 w 1480"/>
                    <a:gd name="T49" fmla="*/ 0 h 779"/>
                    <a:gd name="T50" fmla="*/ 0 w 1480"/>
                    <a:gd name="T51" fmla="*/ 0 h 779"/>
                    <a:gd name="T52" fmla="*/ 0 w 1480"/>
                    <a:gd name="T53" fmla="*/ 0 h 779"/>
                    <a:gd name="T54" fmla="*/ 0 w 1480"/>
                    <a:gd name="T55" fmla="*/ 0 h 779"/>
                    <a:gd name="T56" fmla="*/ 0 w 1480"/>
                    <a:gd name="T57" fmla="*/ 0 h 779"/>
                    <a:gd name="T58" fmla="*/ 0 w 1480"/>
                    <a:gd name="T59" fmla="*/ 0 h 779"/>
                    <a:gd name="T60" fmla="*/ 0 w 1480"/>
                    <a:gd name="T61" fmla="*/ 0 h 779"/>
                    <a:gd name="T62" fmla="*/ 0 w 1480"/>
                    <a:gd name="T63" fmla="*/ 0 h 779"/>
                    <a:gd name="T64" fmla="*/ 0 w 1480"/>
                    <a:gd name="T65" fmla="*/ 0 h 77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480"/>
                    <a:gd name="T100" fmla="*/ 0 h 779"/>
                    <a:gd name="T101" fmla="*/ 1480 w 1480"/>
                    <a:gd name="T102" fmla="*/ 779 h 77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480" h="779">
                      <a:moveTo>
                        <a:pt x="1417" y="0"/>
                      </a:moveTo>
                      <a:lnTo>
                        <a:pt x="1409" y="155"/>
                      </a:lnTo>
                      <a:lnTo>
                        <a:pt x="1377" y="288"/>
                      </a:lnTo>
                      <a:lnTo>
                        <a:pt x="1328" y="377"/>
                      </a:lnTo>
                      <a:lnTo>
                        <a:pt x="1249" y="463"/>
                      </a:lnTo>
                      <a:lnTo>
                        <a:pt x="1119" y="542"/>
                      </a:lnTo>
                      <a:lnTo>
                        <a:pt x="918" y="631"/>
                      </a:lnTo>
                      <a:lnTo>
                        <a:pt x="732" y="675"/>
                      </a:lnTo>
                      <a:lnTo>
                        <a:pt x="437" y="689"/>
                      </a:lnTo>
                      <a:lnTo>
                        <a:pt x="240" y="659"/>
                      </a:lnTo>
                      <a:lnTo>
                        <a:pt x="126" y="586"/>
                      </a:lnTo>
                      <a:lnTo>
                        <a:pt x="116" y="525"/>
                      </a:lnTo>
                      <a:lnTo>
                        <a:pt x="139" y="467"/>
                      </a:lnTo>
                      <a:lnTo>
                        <a:pt x="246" y="387"/>
                      </a:lnTo>
                      <a:lnTo>
                        <a:pt x="414" y="284"/>
                      </a:lnTo>
                      <a:lnTo>
                        <a:pt x="710" y="145"/>
                      </a:lnTo>
                      <a:lnTo>
                        <a:pt x="455" y="187"/>
                      </a:lnTo>
                      <a:lnTo>
                        <a:pt x="231" y="306"/>
                      </a:lnTo>
                      <a:lnTo>
                        <a:pt x="32" y="446"/>
                      </a:lnTo>
                      <a:lnTo>
                        <a:pt x="0" y="507"/>
                      </a:lnTo>
                      <a:lnTo>
                        <a:pt x="19" y="586"/>
                      </a:lnTo>
                      <a:lnTo>
                        <a:pt x="137" y="675"/>
                      </a:lnTo>
                      <a:lnTo>
                        <a:pt x="280" y="738"/>
                      </a:lnTo>
                      <a:lnTo>
                        <a:pt x="513" y="779"/>
                      </a:lnTo>
                      <a:lnTo>
                        <a:pt x="758" y="779"/>
                      </a:lnTo>
                      <a:lnTo>
                        <a:pt x="990" y="738"/>
                      </a:lnTo>
                      <a:lnTo>
                        <a:pt x="1163" y="659"/>
                      </a:lnTo>
                      <a:lnTo>
                        <a:pt x="1325" y="542"/>
                      </a:lnTo>
                      <a:lnTo>
                        <a:pt x="1422" y="408"/>
                      </a:lnTo>
                      <a:lnTo>
                        <a:pt x="1470" y="262"/>
                      </a:lnTo>
                      <a:lnTo>
                        <a:pt x="1480" y="123"/>
                      </a:lnTo>
                      <a:lnTo>
                        <a:pt x="1458" y="22"/>
                      </a:lnTo>
                      <a:lnTo>
                        <a:pt x="141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2" name="Freeform 41"/>
                <p:cNvSpPr>
                  <a:spLocks/>
                </p:cNvSpPr>
                <p:nvPr/>
              </p:nvSpPr>
              <p:spPr bwMode="auto">
                <a:xfrm>
                  <a:off x="2415" y="3160"/>
                  <a:ext cx="970" cy="983"/>
                </a:xfrm>
                <a:custGeom>
                  <a:avLst/>
                  <a:gdLst>
                    <a:gd name="T0" fmla="*/ 0 w 7765"/>
                    <a:gd name="T1" fmla="*/ 0 h 7867"/>
                    <a:gd name="T2" fmla="*/ 0 w 7765"/>
                    <a:gd name="T3" fmla="*/ 0 h 7867"/>
                    <a:gd name="T4" fmla="*/ 0 w 7765"/>
                    <a:gd name="T5" fmla="*/ 0 h 7867"/>
                    <a:gd name="T6" fmla="*/ 0 w 7765"/>
                    <a:gd name="T7" fmla="*/ 0 h 7867"/>
                    <a:gd name="T8" fmla="*/ 0 w 7765"/>
                    <a:gd name="T9" fmla="*/ 0 h 7867"/>
                    <a:gd name="T10" fmla="*/ 0 w 7765"/>
                    <a:gd name="T11" fmla="*/ 0 h 7867"/>
                    <a:gd name="T12" fmla="*/ 0 w 7765"/>
                    <a:gd name="T13" fmla="*/ 0 h 7867"/>
                    <a:gd name="T14" fmla="*/ 0 w 7765"/>
                    <a:gd name="T15" fmla="*/ 0 h 7867"/>
                    <a:gd name="T16" fmla="*/ 0 w 7765"/>
                    <a:gd name="T17" fmla="*/ 0 h 7867"/>
                    <a:gd name="T18" fmla="*/ 0 w 7765"/>
                    <a:gd name="T19" fmla="*/ 0 h 7867"/>
                    <a:gd name="T20" fmla="*/ 0 w 7765"/>
                    <a:gd name="T21" fmla="*/ 0 h 7867"/>
                    <a:gd name="T22" fmla="*/ 0 w 7765"/>
                    <a:gd name="T23" fmla="*/ 0 h 7867"/>
                    <a:gd name="T24" fmla="*/ 0 w 7765"/>
                    <a:gd name="T25" fmla="*/ 0 h 7867"/>
                    <a:gd name="T26" fmla="*/ 0 w 7765"/>
                    <a:gd name="T27" fmla="*/ 0 h 7867"/>
                    <a:gd name="T28" fmla="*/ 0 w 7765"/>
                    <a:gd name="T29" fmla="*/ 0 h 7867"/>
                    <a:gd name="T30" fmla="*/ 0 w 7765"/>
                    <a:gd name="T31" fmla="*/ 0 h 7867"/>
                    <a:gd name="T32" fmla="*/ 0 w 7765"/>
                    <a:gd name="T33" fmla="*/ 0 h 7867"/>
                    <a:gd name="T34" fmla="*/ 0 w 7765"/>
                    <a:gd name="T35" fmla="*/ 0 h 7867"/>
                    <a:gd name="T36" fmla="*/ 0 w 7765"/>
                    <a:gd name="T37" fmla="*/ 0 h 7867"/>
                    <a:gd name="T38" fmla="*/ 0 w 7765"/>
                    <a:gd name="T39" fmla="*/ 0 h 7867"/>
                    <a:gd name="T40" fmla="*/ 0 w 7765"/>
                    <a:gd name="T41" fmla="*/ 0 h 7867"/>
                    <a:gd name="T42" fmla="*/ 0 w 7765"/>
                    <a:gd name="T43" fmla="*/ 0 h 7867"/>
                    <a:gd name="T44" fmla="*/ 0 w 7765"/>
                    <a:gd name="T45" fmla="*/ 0 h 7867"/>
                    <a:gd name="T46" fmla="*/ 0 w 7765"/>
                    <a:gd name="T47" fmla="*/ 0 h 7867"/>
                    <a:gd name="T48" fmla="*/ 0 w 7765"/>
                    <a:gd name="T49" fmla="*/ 0 h 7867"/>
                    <a:gd name="T50" fmla="*/ 0 w 7765"/>
                    <a:gd name="T51" fmla="*/ 0 h 7867"/>
                    <a:gd name="T52" fmla="*/ 0 w 7765"/>
                    <a:gd name="T53" fmla="*/ 0 h 7867"/>
                    <a:gd name="T54" fmla="*/ 0 w 7765"/>
                    <a:gd name="T55" fmla="*/ 0 h 7867"/>
                    <a:gd name="T56" fmla="*/ 0 w 7765"/>
                    <a:gd name="T57" fmla="*/ 0 h 7867"/>
                    <a:gd name="T58" fmla="*/ 0 w 7765"/>
                    <a:gd name="T59" fmla="*/ 0 h 7867"/>
                    <a:gd name="T60" fmla="*/ 0 w 7765"/>
                    <a:gd name="T61" fmla="*/ 0 h 7867"/>
                    <a:gd name="T62" fmla="*/ 0 w 7765"/>
                    <a:gd name="T63" fmla="*/ 0 h 7867"/>
                    <a:gd name="T64" fmla="*/ 0 w 7765"/>
                    <a:gd name="T65" fmla="*/ 0 h 7867"/>
                    <a:gd name="T66" fmla="*/ 0 w 7765"/>
                    <a:gd name="T67" fmla="*/ 0 h 7867"/>
                    <a:gd name="T68" fmla="*/ 0 w 7765"/>
                    <a:gd name="T69" fmla="*/ 0 h 7867"/>
                    <a:gd name="T70" fmla="*/ 0 w 7765"/>
                    <a:gd name="T71" fmla="*/ 0 h 7867"/>
                    <a:gd name="T72" fmla="*/ 0 w 7765"/>
                    <a:gd name="T73" fmla="*/ 0 h 7867"/>
                    <a:gd name="T74" fmla="*/ 0 w 7765"/>
                    <a:gd name="T75" fmla="*/ 0 h 7867"/>
                    <a:gd name="T76" fmla="*/ 0 w 7765"/>
                    <a:gd name="T77" fmla="*/ 0 h 7867"/>
                    <a:gd name="T78" fmla="*/ 0 w 7765"/>
                    <a:gd name="T79" fmla="*/ 0 h 7867"/>
                    <a:gd name="T80" fmla="*/ 0 w 7765"/>
                    <a:gd name="T81" fmla="*/ 0 h 7867"/>
                    <a:gd name="T82" fmla="*/ 0 w 7765"/>
                    <a:gd name="T83" fmla="*/ 0 h 7867"/>
                    <a:gd name="T84" fmla="*/ 0 w 7765"/>
                    <a:gd name="T85" fmla="*/ 0 h 7867"/>
                    <a:gd name="T86" fmla="*/ 0 w 7765"/>
                    <a:gd name="T87" fmla="*/ 0 h 7867"/>
                    <a:gd name="T88" fmla="*/ 0 w 7765"/>
                    <a:gd name="T89" fmla="*/ 0 h 7867"/>
                    <a:gd name="T90" fmla="*/ 0 w 7765"/>
                    <a:gd name="T91" fmla="*/ 0 h 7867"/>
                    <a:gd name="T92" fmla="*/ 0 w 7765"/>
                    <a:gd name="T93" fmla="*/ 0 h 7867"/>
                    <a:gd name="T94" fmla="*/ 0 w 7765"/>
                    <a:gd name="T95" fmla="*/ 0 h 7867"/>
                    <a:gd name="T96" fmla="*/ 0 w 7765"/>
                    <a:gd name="T97" fmla="*/ 0 h 7867"/>
                    <a:gd name="T98" fmla="*/ 0 w 7765"/>
                    <a:gd name="T99" fmla="*/ 0 h 7867"/>
                    <a:gd name="T100" fmla="*/ 0 w 7765"/>
                    <a:gd name="T101" fmla="*/ 0 h 7867"/>
                    <a:gd name="T102" fmla="*/ 0 w 7765"/>
                    <a:gd name="T103" fmla="*/ 0 h 7867"/>
                    <a:gd name="T104" fmla="*/ 0 w 7765"/>
                    <a:gd name="T105" fmla="*/ 0 h 7867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7765"/>
                    <a:gd name="T160" fmla="*/ 0 h 7867"/>
                    <a:gd name="T161" fmla="*/ 7765 w 7765"/>
                    <a:gd name="T162" fmla="*/ 7867 h 7867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7765" h="7867">
                      <a:moveTo>
                        <a:pt x="7368" y="0"/>
                      </a:moveTo>
                      <a:lnTo>
                        <a:pt x="7289" y="611"/>
                      </a:lnTo>
                      <a:lnTo>
                        <a:pt x="7225" y="1059"/>
                      </a:lnTo>
                      <a:lnTo>
                        <a:pt x="6871" y="2208"/>
                      </a:lnTo>
                      <a:lnTo>
                        <a:pt x="6749" y="1972"/>
                      </a:lnTo>
                      <a:lnTo>
                        <a:pt x="6602" y="1807"/>
                      </a:lnTo>
                      <a:lnTo>
                        <a:pt x="6375" y="1731"/>
                      </a:lnTo>
                      <a:lnTo>
                        <a:pt x="6149" y="1731"/>
                      </a:lnTo>
                      <a:lnTo>
                        <a:pt x="6149" y="1755"/>
                      </a:lnTo>
                      <a:lnTo>
                        <a:pt x="6419" y="1807"/>
                      </a:lnTo>
                      <a:lnTo>
                        <a:pt x="6584" y="1940"/>
                      </a:lnTo>
                      <a:lnTo>
                        <a:pt x="6709" y="2075"/>
                      </a:lnTo>
                      <a:lnTo>
                        <a:pt x="6790" y="2260"/>
                      </a:lnTo>
                      <a:lnTo>
                        <a:pt x="6812" y="2443"/>
                      </a:lnTo>
                      <a:lnTo>
                        <a:pt x="6503" y="2895"/>
                      </a:lnTo>
                      <a:lnTo>
                        <a:pt x="6354" y="2952"/>
                      </a:lnTo>
                      <a:lnTo>
                        <a:pt x="6314" y="3109"/>
                      </a:lnTo>
                      <a:lnTo>
                        <a:pt x="6354" y="3293"/>
                      </a:lnTo>
                      <a:lnTo>
                        <a:pt x="6250" y="3481"/>
                      </a:lnTo>
                      <a:lnTo>
                        <a:pt x="6019" y="3639"/>
                      </a:lnTo>
                      <a:lnTo>
                        <a:pt x="5796" y="3695"/>
                      </a:lnTo>
                      <a:lnTo>
                        <a:pt x="5527" y="3695"/>
                      </a:lnTo>
                      <a:lnTo>
                        <a:pt x="5254" y="3639"/>
                      </a:lnTo>
                      <a:lnTo>
                        <a:pt x="5191" y="3562"/>
                      </a:lnTo>
                      <a:lnTo>
                        <a:pt x="5214" y="3455"/>
                      </a:lnTo>
                      <a:lnTo>
                        <a:pt x="5314" y="3352"/>
                      </a:lnTo>
                      <a:lnTo>
                        <a:pt x="5229" y="3352"/>
                      </a:lnTo>
                      <a:lnTo>
                        <a:pt x="5128" y="3455"/>
                      </a:lnTo>
                      <a:lnTo>
                        <a:pt x="5128" y="3562"/>
                      </a:lnTo>
                      <a:lnTo>
                        <a:pt x="5229" y="3669"/>
                      </a:lnTo>
                      <a:lnTo>
                        <a:pt x="5461" y="3771"/>
                      </a:lnTo>
                      <a:lnTo>
                        <a:pt x="5774" y="3856"/>
                      </a:lnTo>
                      <a:lnTo>
                        <a:pt x="5921" y="3856"/>
                      </a:lnTo>
                      <a:lnTo>
                        <a:pt x="5961" y="4331"/>
                      </a:lnTo>
                      <a:lnTo>
                        <a:pt x="5527" y="4305"/>
                      </a:lnTo>
                      <a:lnTo>
                        <a:pt x="4740" y="4331"/>
                      </a:lnTo>
                      <a:lnTo>
                        <a:pt x="4050" y="4466"/>
                      </a:lnTo>
                      <a:lnTo>
                        <a:pt x="3177" y="4702"/>
                      </a:lnTo>
                      <a:lnTo>
                        <a:pt x="2851" y="4863"/>
                      </a:lnTo>
                      <a:lnTo>
                        <a:pt x="2434" y="4438"/>
                      </a:lnTo>
                      <a:lnTo>
                        <a:pt x="2059" y="5338"/>
                      </a:lnTo>
                      <a:lnTo>
                        <a:pt x="1683" y="5898"/>
                      </a:lnTo>
                      <a:lnTo>
                        <a:pt x="1329" y="6059"/>
                      </a:lnTo>
                      <a:lnTo>
                        <a:pt x="1105" y="6799"/>
                      </a:lnTo>
                      <a:lnTo>
                        <a:pt x="730" y="6616"/>
                      </a:lnTo>
                      <a:lnTo>
                        <a:pt x="483" y="6829"/>
                      </a:lnTo>
                      <a:lnTo>
                        <a:pt x="0" y="7013"/>
                      </a:lnTo>
                      <a:lnTo>
                        <a:pt x="27" y="7119"/>
                      </a:lnTo>
                      <a:lnTo>
                        <a:pt x="331" y="7230"/>
                      </a:lnTo>
                      <a:lnTo>
                        <a:pt x="692" y="7252"/>
                      </a:lnTo>
                      <a:lnTo>
                        <a:pt x="1208" y="7230"/>
                      </a:lnTo>
                      <a:lnTo>
                        <a:pt x="1897" y="7067"/>
                      </a:lnTo>
                      <a:lnTo>
                        <a:pt x="2264" y="7013"/>
                      </a:lnTo>
                      <a:lnTo>
                        <a:pt x="2619" y="7067"/>
                      </a:lnTo>
                      <a:lnTo>
                        <a:pt x="3034" y="6428"/>
                      </a:lnTo>
                      <a:lnTo>
                        <a:pt x="2909" y="6112"/>
                      </a:lnTo>
                      <a:lnTo>
                        <a:pt x="3347" y="5605"/>
                      </a:lnTo>
                      <a:lnTo>
                        <a:pt x="3715" y="5102"/>
                      </a:lnTo>
                      <a:lnTo>
                        <a:pt x="4076" y="4550"/>
                      </a:lnTo>
                      <a:lnTo>
                        <a:pt x="4674" y="4438"/>
                      </a:lnTo>
                      <a:lnTo>
                        <a:pt x="5229" y="4438"/>
                      </a:lnTo>
                      <a:lnTo>
                        <a:pt x="5881" y="4492"/>
                      </a:lnTo>
                      <a:lnTo>
                        <a:pt x="5626" y="5740"/>
                      </a:lnTo>
                      <a:lnTo>
                        <a:pt x="5359" y="6535"/>
                      </a:lnTo>
                      <a:lnTo>
                        <a:pt x="5214" y="6666"/>
                      </a:lnTo>
                      <a:lnTo>
                        <a:pt x="5191" y="6987"/>
                      </a:lnTo>
                      <a:lnTo>
                        <a:pt x="5071" y="7384"/>
                      </a:lnTo>
                      <a:lnTo>
                        <a:pt x="4964" y="7494"/>
                      </a:lnTo>
                      <a:lnTo>
                        <a:pt x="4633" y="7466"/>
                      </a:lnTo>
                      <a:lnTo>
                        <a:pt x="4486" y="7333"/>
                      </a:lnTo>
                      <a:lnTo>
                        <a:pt x="4468" y="7178"/>
                      </a:lnTo>
                      <a:lnTo>
                        <a:pt x="4570" y="6776"/>
                      </a:lnTo>
                      <a:lnTo>
                        <a:pt x="4570" y="6697"/>
                      </a:lnTo>
                      <a:lnTo>
                        <a:pt x="4717" y="6644"/>
                      </a:lnTo>
                      <a:lnTo>
                        <a:pt x="4865" y="6219"/>
                      </a:lnTo>
                      <a:lnTo>
                        <a:pt x="5026" y="5689"/>
                      </a:lnTo>
                      <a:lnTo>
                        <a:pt x="5071" y="5286"/>
                      </a:lnTo>
                      <a:lnTo>
                        <a:pt x="5110" y="4680"/>
                      </a:lnTo>
                      <a:lnTo>
                        <a:pt x="5003" y="5605"/>
                      </a:lnTo>
                      <a:lnTo>
                        <a:pt x="4798" y="6242"/>
                      </a:lnTo>
                      <a:lnTo>
                        <a:pt x="4674" y="6590"/>
                      </a:lnTo>
                      <a:lnTo>
                        <a:pt x="4447" y="6666"/>
                      </a:lnTo>
                      <a:lnTo>
                        <a:pt x="4447" y="6883"/>
                      </a:lnTo>
                      <a:lnTo>
                        <a:pt x="4323" y="7230"/>
                      </a:lnTo>
                      <a:lnTo>
                        <a:pt x="4423" y="7440"/>
                      </a:lnTo>
                      <a:lnTo>
                        <a:pt x="4323" y="7730"/>
                      </a:lnTo>
                      <a:lnTo>
                        <a:pt x="4384" y="7837"/>
                      </a:lnTo>
                      <a:lnTo>
                        <a:pt x="4593" y="7867"/>
                      </a:lnTo>
                      <a:lnTo>
                        <a:pt x="4798" y="7837"/>
                      </a:lnTo>
                      <a:lnTo>
                        <a:pt x="5229" y="7653"/>
                      </a:lnTo>
                      <a:lnTo>
                        <a:pt x="5693" y="7413"/>
                      </a:lnTo>
                      <a:lnTo>
                        <a:pt x="6171" y="7230"/>
                      </a:lnTo>
                      <a:lnTo>
                        <a:pt x="6772" y="7013"/>
                      </a:lnTo>
                      <a:lnTo>
                        <a:pt x="6937" y="6644"/>
                      </a:lnTo>
                      <a:lnTo>
                        <a:pt x="6834" y="6535"/>
                      </a:lnTo>
                      <a:lnTo>
                        <a:pt x="6959" y="5873"/>
                      </a:lnTo>
                      <a:lnTo>
                        <a:pt x="7058" y="5155"/>
                      </a:lnTo>
                      <a:lnTo>
                        <a:pt x="7146" y="4275"/>
                      </a:lnTo>
                      <a:lnTo>
                        <a:pt x="7169" y="3695"/>
                      </a:lnTo>
                      <a:lnTo>
                        <a:pt x="7209" y="3425"/>
                      </a:lnTo>
                      <a:lnTo>
                        <a:pt x="7765" y="3028"/>
                      </a:lnTo>
                      <a:lnTo>
                        <a:pt x="7684" y="2341"/>
                      </a:lnTo>
                      <a:lnTo>
                        <a:pt x="7519" y="1593"/>
                      </a:lnTo>
                      <a:lnTo>
                        <a:pt x="7312" y="778"/>
                      </a:lnTo>
                      <a:lnTo>
                        <a:pt x="7368" y="209"/>
                      </a:lnTo>
                      <a:lnTo>
                        <a:pt x="7394" y="61"/>
                      </a:lnTo>
                      <a:lnTo>
                        <a:pt x="736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3" name="Freeform 42"/>
                <p:cNvSpPr>
                  <a:spLocks/>
                </p:cNvSpPr>
                <p:nvPr/>
              </p:nvSpPr>
              <p:spPr bwMode="auto">
                <a:xfrm>
                  <a:off x="2506" y="3655"/>
                  <a:ext cx="155" cy="315"/>
                </a:xfrm>
                <a:custGeom>
                  <a:avLst/>
                  <a:gdLst>
                    <a:gd name="T0" fmla="*/ 0 w 1243"/>
                    <a:gd name="T1" fmla="*/ 0 h 2524"/>
                    <a:gd name="T2" fmla="*/ 0 w 1243"/>
                    <a:gd name="T3" fmla="*/ 0 h 2524"/>
                    <a:gd name="T4" fmla="*/ 0 w 1243"/>
                    <a:gd name="T5" fmla="*/ 0 h 2524"/>
                    <a:gd name="T6" fmla="*/ 0 w 1243"/>
                    <a:gd name="T7" fmla="*/ 0 h 2524"/>
                    <a:gd name="T8" fmla="*/ 0 w 1243"/>
                    <a:gd name="T9" fmla="*/ 0 h 2524"/>
                    <a:gd name="T10" fmla="*/ 0 w 1243"/>
                    <a:gd name="T11" fmla="*/ 0 h 2524"/>
                    <a:gd name="T12" fmla="*/ 0 w 1243"/>
                    <a:gd name="T13" fmla="*/ 0 h 2524"/>
                    <a:gd name="T14" fmla="*/ 0 w 1243"/>
                    <a:gd name="T15" fmla="*/ 0 h 2524"/>
                    <a:gd name="T16" fmla="*/ 0 w 1243"/>
                    <a:gd name="T17" fmla="*/ 0 h 2524"/>
                    <a:gd name="T18" fmla="*/ 0 w 1243"/>
                    <a:gd name="T19" fmla="*/ 0 h 2524"/>
                    <a:gd name="T20" fmla="*/ 0 w 1243"/>
                    <a:gd name="T21" fmla="*/ 0 h 2524"/>
                    <a:gd name="T22" fmla="*/ 0 w 1243"/>
                    <a:gd name="T23" fmla="*/ 0 h 2524"/>
                    <a:gd name="T24" fmla="*/ 0 w 1243"/>
                    <a:gd name="T25" fmla="*/ 0 h 2524"/>
                    <a:gd name="T26" fmla="*/ 0 w 1243"/>
                    <a:gd name="T27" fmla="*/ 0 h 252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243"/>
                    <a:gd name="T43" fmla="*/ 0 h 2524"/>
                    <a:gd name="T44" fmla="*/ 1243 w 1243"/>
                    <a:gd name="T45" fmla="*/ 2524 h 252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243" h="2524">
                      <a:moveTo>
                        <a:pt x="1141" y="0"/>
                      </a:moveTo>
                      <a:lnTo>
                        <a:pt x="914" y="799"/>
                      </a:lnTo>
                      <a:lnTo>
                        <a:pt x="647" y="1405"/>
                      </a:lnTo>
                      <a:lnTo>
                        <a:pt x="415" y="1807"/>
                      </a:lnTo>
                      <a:lnTo>
                        <a:pt x="188" y="1914"/>
                      </a:lnTo>
                      <a:lnTo>
                        <a:pt x="0" y="2443"/>
                      </a:lnTo>
                      <a:lnTo>
                        <a:pt x="107" y="2524"/>
                      </a:lnTo>
                      <a:lnTo>
                        <a:pt x="272" y="1993"/>
                      </a:lnTo>
                      <a:lnTo>
                        <a:pt x="540" y="1888"/>
                      </a:lnTo>
                      <a:lnTo>
                        <a:pt x="846" y="1273"/>
                      </a:lnTo>
                      <a:lnTo>
                        <a:pt x="1060" y="743"/>
                      </a:lnTo>
                      <a:lnTo>
                        <a:pt x="1182" y="298"/>
                      </a:lnTo>
                      <a:lnTo>
                        <a:pt x="1243" y="52"/>
                      </a:lnTo>
                      <a:lnTo>
                        <a:pt x="114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4" name="Freeform 43"/>
                <p:cNvSpPr>
                  <a:spLocks/>
                </p:cNvSpPr>
                <p:nvPr/>
              </p:nvSpPr>
              <p:spPr bwMode="auto">
                <a:xfrm>
                  <a:off x="2954" y="2508"/>
                  <a:ext cx="114" cy="90"/>
                </a:xfrm>
                <a:custGeom>
                  <a:avLst/>
                  <a:gdLst>
                    <a:gd name="T0" fmla="*/ 0 w 907"/>
                    <a:gd name="T1" fmla="*/ 0 h 721"/>
                    <a:gd name="T2" fmla="*/ 0 w 907"/>
                    <a:gd name="T3" fmla="*/ 0 h 721"/>
                    <a:gd name="T4" fmla="*/ 0 w 907"/>
                    <a:gd name="T5" fmla="*/ 0 h 721"/>
                    <a:gd name="T6" fmla="*/ 0 w 907"/>
                    <a:gd name="T7" fmla="*/ 0 h 721"/>
                    <a:gd name="T8" fmla="*/ 0 w 907"/>
                    <a:gd name="T9" fmla="*/ 0 h 721"/>
                    <a:gd name="T10" fmla="*/ 0 w 907"/>
                    <a:gd name="T11" fmla="*/ 0 h 721"/>
                    <a:gd name="T12" fmla="*/ 0 w 907"/>
                    <a:gd name="T13" fmla="*/ 0 h 721"/>
                    <a:gd name="T14" fmla="*/ 0 w 907"/>
                    <a:gd name="T15" fmla="*/ 0 h 721"/>
                    <a:gd name="T16" fmla="*/ 0 w 907"/>
                    <a:gd name="T17" fmla="*/ 0 h 721"/>
                    <a:gd name="T18" fmla="*/ 0 w 907"/>
                    <a:gd name="T19" fmla="*/ 0 h 721"/>
                    <a:gd name="T20" fmla="*/ 0 w 907"/>
                    <a:gd name="T21" fmla="*/ 0 h 721"/>
                    <a:gd name="T22" fmla="*/ 0 w 907"/>
                    <a:gd name="T23" fmla="*/ 0 h 721"/>
                    <a:gd name="T24" fmla="*/ 0 w 907"/>
                    <a:gd name="T25" fmla="*/ 0 h 721"/>
                    <a:gd name="T26" fmla="*/ 0 w 907"/>
                    <a:gd name="T27" fmla="*/ 0 h 721"/>
                    <a:gd name="T28" fmla="*/ 0 w 907"/>
                    <a:gd name="T29" fmla="*/ 0 h 721"/>
                    <a:gd name="T30" fmla="*/ 0 w 907"/>
                    <a:gd name="T31" fmla="*/ 0 h 721"/>
                    <a:gd name="T32" fmla="*/ 0 w 907"/>
                    <a:gd name="T33" fmla="*/ 0 h 721"/>
                    <a:gd name="T34" fmla="*/ 0 w 907"/>
                    <a:gd name="T35" fmla="*/ 0 h 721"/>
                    <a:gd name="T36" fmla="*/ 0 w 907"/>
                    <a:gd name="T37" fmla="*/ 0 h 72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907"/>
                    <a:gd name="T58" fmla="*/ 0 h 721"/>
                    <a:gd name="T59" fmla="*/ 907 w 907"/>
                    <a:gd name="T60" fmla="*/ 721 h 72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907" h="721">
                      <a:moveTo>
                        <a:pt x="907" y="721"/>
                      </a:moveTo>
                      <a:lnTo>
                        <a:pt x="815" y="433"/>
                      </a:lnTo>
                      <a:lnTo>
                        <a:pt x="664" y="235"/>
                      </a:lnTo>
                      <a:lnTo>
                        <a:pt x="494" y="92"/>
                      </a:lnTo>
                      <a:lnTo>
                        <a:pt x="336" y="22"/>
                      </a:lnTo>
                      <a:lnTo>
                        <a:pt x="226" y="0"/>
                      </a:lnTo>
                      <a:lnTo>
                        <a:pt x="127" y="22"/>
                      </a:lnTo>
                      <a:lnTo>
                        <a:pt x="35" y="62"/>
                      </a:lnTo>
                      <a:lnTo>
                        <a:pt x="0" y="143"/>
                      </a:lnTo>
                      <a:lnTo>
                        <a:pt x="5" y="250"/>
                      </a:lnTo>
                      <a:lnTo>
                        <a:pt x="56" y="143"/>
                      </a:lnTo>
                      <a:lnTo>
                        <a:pt x="137" y="92"/>
                      </a:lnTo>
                      <a:lnTo>
                        <a:pt x="226" y="62"/>
                      </a:lnTo>
                      <a:lnTo>
                        <a:pt x="343" y="77"/>
                      </a:lnTo>
                      <a:lnTo>
                        <a:pt x="512" y="165"/>
                      </a:lnTo>
                      <a:lnTo>
                        <a:pt x="685" y="324"/>
                      </a:lnTo>
                      <a:lnTo>
                        <a:pt x="779" y="453"/>
                      </a:lnTo>
                      <a:lnTo>
                        <a:pt x="840" y="581"/>
                      </a:lnTo>
                      <a:lnTo>
                        <a:pt x="907" y="7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5" name="Freeform 44"/>
                <p:cNvSpPr>
                  <a:spLocks/>
                </p:cNvSpPr>
                <p:nvPr/>
              </p:nvSpPr>
              <p:spPr bwMode="auto">
                <a:xfrm>
                  <a:off x="2952" y="2514"/>
                  <a:ext cx="116" cy="85"/>
                </a:xfrm>
                <a:custGeom>
                  <a:avLst/>
                  <a:gdLst>
                    <a:gd name="T0" fmla="*/ 0 w 929"/>
                    <a:gd name="T1" fmla="*/ 0 h 681"/>
                    <a:gd name="T2" fmla="*/ 0 w 929"/>
                    <a:gd name="T3" fmla="*/ 0 h 681"/>
                    <a:gd name="T4" fmla="*/ 0 w 929"/>
                    <a:gd name="T5" fmla="*/ 0 h 681"/>
                    <a:gd name="T6" fmla="*/ 0 w 929"/>
                    <a:gd name="T7" fmla="*/ 0 h 681"/>
                    <a:gd name="T8" fmla="*/ 0 w 929"/>
                    <a:gd name="T9" fmla="*/ 0 h 681"/>
                    <a:gd name="T10" fmla="*/ 0 w 929"/>
                    <a:gd name="T11" fmla="*/ 0 h 681"/>
                    <a:gd name="T12" fmla="*/ 0 w 929"/>
                    <a:gd name="T13" fmla="*/ 0 h 681"/>
                    <a:gd name="T14" fmla="*/ 0 w 929"/>
                    <a:gd name="T15" fmla="*/ 0 h 681"/>
                    <a:gd name="T16" fmla="*/ 0 w 929"/>
                    <a:gd name="T17" fmla="*/ 0 h 681"/>
                    <a:gd name="T18" fmla="*/ 0 w 929"/>
                    <a:gd name="T19" fmla="*/ 0 h 681"/>
                    <a:gd name="T20" fmla="*/ 0 w 929"/>
                    <a:gd name="T21" fmla="*/ 0 h 681"/>
                    <a:gd name="T22" fmla="*/ 0 w 929"/>
                    <a:gd name="T23" fmla="*/ 0 h 681"/>
                    <a:gd name="T24" fmla="*/ 0 w 929"/>
                    <a:gd name="T25" fmla="*/ 0 h 681"/>
                    <a:gd name="T26" fmla="*/ 0 w 929"/>
                    <a:gd name="T27" fmla="*/ 0 h 681"/>
                    <a:gd name="T28" fmla="*/ 0 w 929"/>
                    <a:gd name="T29" fmla="*/ 0 h 681"/>
                    <a:gd name="T30" fmla="*/ 0 w 929"/>
                    <a:gd name="T31" fmla="*/ 0 h 681"/>
                    <a:gd name="T32" fmla="*/ 0 w 929"/>
                    <a:gd name="T33" fmla="*/ 0 h 681"/>
                    <a:gd name="T34" fmla="*/ 0 w 929"/>
                    <a:gd name="T35" fmla="*/ 0 h 681"/>
                    <a:gd name="T36" fmla="*/ 0 w 929"/>
                    <a:gd name="T37" fmla="*/ 0 h 681"/>
                    <a:gd name="T38" fmla="*/ 0 w 929"/>
                    <a:gd name="T39" fmla="*/ 0 h 681"/>
                    <a:gd name="T40" fmla="*/ 0 w 929"/>
                    <a:gd name="T41" fmla="*/ 0 h 681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929"/>
                    <a:gd name="T64" fmla="*/ 0 h 681"/>
                    <a:gd name="T65" fmla="*/ 929 w 929"/>
                    <a:gd name="T66" fmla="*/ 681 h 681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929" h="681">
                      <a:moveTo>
                        <a:pt x="101" y="79"/>
                      </a:moveTo>
                      <a:lnTo>
                        <a:pt x="93" y="119"/>
                      </a:lnTo>
                      <a:lnTo>
                        <a:pt x="123" y="196"/>
                      </a:lnTo>
                      <a:lnTo>
                        <a:pt x="196" y="226"/>
                      </a:lnTo>
                      <a:lnTo>
                        <a:pt x="311" y="252"/>
                      </a:lnTo>
                      <a:lnTo>
                        <a:pt x="498" y="262"/>
                      </a:lnTo>
                      <a:lnTo>
                        <a:pt x="690" y="354"/>
                      </a:lnTo>
                      <a:lnTo>
                        <a:pt x="792" y="443"/>
                      </a:lnTo>
                      <a:lnTo>
                        <a:pt x="869" y="520"/>
                      </a:lnTo>
                      <a:lnTo>
                        <a:pt x="929" y="681"/>
                      </a:lnTo>
                      <a:lnTo>
                        <a:pt x="797" y="527"/>
                      </a:lnTo>
                      <a:lnTo>
                        <a:pt x="615" y="391"/>
                      </a:lnTo>
                      <a:lnTo>
                        <a:pt x="440" y="321"/>
                      </a:lnTo>
                      <a:lnTo>
                        <a:pt x="306" y="303"/>
                      </a:lnTo>
                      <a:lnTo>
                        <a:pt x="145" y="285"/>
                      </a:lnTo>
                      <a:lnTo>
                        <a:pt x="61" y="240"/>
                      </a:lnTo>
                      <a:lnTo>
                        <a:pt x="18" y="209"/>
                      </a:lnTo>
                      <a:lnTo>
                        <a:pt x="0" y="111"/>
                      </a:lnTo>
                      <a:lnTo>
                        <a:pt x="18" y="44"/>
                      </a:lnTo>
                      <a:lnTo>
                        <a:pt x="66" y="0"/>
                      </a:lnTo>
                      <a:lnTo>
                        <a:pt x="101" y="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6" name="Freeform 45"/>
                <p:cNvSpPr>
                  <a:spLocks/>
                </p:cNvSpPr>
                <p:nvPr/>
              </p:nvSpPr>
              <p:spPr bwMode="auto">
                <a:xfrm>
                  <a:off x="3315" y="2673"/>
                  <a:ext cx="125" cy="55"/>
                </a:xfrm>
                <a:custGeom>
                  <a:avLst/>
                  <a:gdLst>
                    <a:gd name="T0" fmla="*/ 0 w 1000"/>
                    <a:gd name="T1" fmla="*/ 0 h 435"/>
                    <a:gd name="T2" fmla="*/ 0 w 1000"/>
                    <a:gd name="T3" fmla="*/ 0 h 435"/>
                    <a:gd name="T4" fmla="*/ 0 w 1000"/>
                    <a:gd name="T5" fmla="*/ 0 h 435"/>
                    <a:gd name="T6" fmla="*/ 0 w 1000"/>
                    <a:gd name="T7" fmla="*/ 0 h 435"/>
                    <a:gd name="T8" fmla="*/ 0 w 1000"/>
                    <a:gd name="T9" fmla="*/ 0 h 435"/>
                    <a:gd name="T10" fmla="*/ 0 w 1000"/>
                    <a:gd name="T11" fmla="*/ 0 h 435"/>
                    <a:gd name="T12" fmla="*/ 0 w 1000"/>
                    <a:gd name="T13" fmla="*/ 0 h 435"/>
                    <a:gd name="T14" fmla="*/ 0 w 1000"/>
                    <a:gd name="T15" fmla="*/ 0 h 435"/>
                    <a:gd name="T16" fmla="*/ 0 w 1000"/>
                    <a:gd name="T17" fmla="*/ 0 h 435"/>
                    <a:gd name="T18" fmla="*/ 0 w 1000"/>
                    <a:gd name="T19" fmla="*/ 0 h 435"/>
                    <a:gd name="T20" fmla="*/ 0 w 1000"/>
                    <a:gd name="T21" fmla="*/ 0 h 435"/>
                    <a:gd name="T22" fmla="*/ 0 w 1000"/>
                    <a:gd name="T23" fmla="*/ 0 h 435"/>
                    <a:gd name="T24" fmla="*/ 0 w 1000"/>
                    <a:gd name="T25" fmla="*/ 0 h 435"/>
                    <a:gd name="T26" fmla="*/ 0 w 1000"/>
                    <a:gd name="T27" fmla="*/ 0 h 435"/>
                    <a:gd name="T28" fmla="*/ 0 w 1000"/>
                    <a:gd name="T29" fmla="*/ 0 h 435"/>
                    <a:gd name="T30" fmla="*/ 0 w 1000"/>
                    <a:gd name="T31" fmla="*/ 0 h 435"/>
                    <a:gd name="T32" fmla="*/ 0 w 1000"/>
                    <a:gd name="T33" fmla="*/ 0 h 435"/>
                    <a:gd name="T34" fmla="*/ 0 w 1000"/>
                    <a:gd name="T35" fmla="*/ 0 h 435"/>
                    <a:gd name="T36" fmla="*/ 0 w 1000"/>
                    <a:gd name="T37" fmla="*/ 0 h 435"/>
                    <a:gd name="T38" fmla="*/ 0 w 1000"/>
                    <a:gd name="T39" fmla="*/ 0 h 435"/>
                    <a:gd name="T40" fmla="*/ 0 w 1000"/>
                    <a:gd name="T41" fmla="*/ 0 h 435"/>
                    <a:gd name="T42" fmla="*/ 0 w 1000"/>
                    <a:gd name="T43" fmla="*/ 0 h 435"/>
                    <a:gd name="T44" fmla="*/ 0 w 1000"/>
                    <a:gd name="T45" fmla="*/ 0 h 435"/>
                    <a:gd name="T46" fmla="*/ 0 w 1000"/>
                    <a:gd name="T47" fmla="*/ 0 h 435"/>
                    <a:gd name="T48" fmla="*/ 0 w 1000"/>
                    <a:gd name="T49" fmla="*/ 0 h 435"/>
                    <a:gd name="T50" fmla="*/ 0 w 1000"/>
                    <a:gd name="T51" fmla="*/ 0 h 435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000"/>
                    <a:gd name="T79" fmla="*/ 0 h 435"/>
                    <a:gd name="T80" fmla="*/ 1000 w 1000"/>
                    <a:gd name="T81" fmla="*/ 435 h 435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000" h="435">
                      <a:moveTo>
                        <a:pt x="0" y="347"/>
                      </a:moveTo>
                      <a:lnTo>
                        <a:pt x="147" y="302"/>
                      </a:lnTo>
                      <a:lnTo>
                        <a:pt x="287" y="276"/>
                      </a:lnTo>
                      <a:lnTo>
                        <a:pt x="463" y="312"/>
                      </a:lnTo>
                      <a:lnTo>
                        <a:pt x="736" y="417"/>
                      </a:lnTo>
                      <a:lnTo>
                        <a:pt x="842" y="435"/>
                      </a:lnTo>
                      <a:lnTo>
                        <a:pt x="941" y="405"/>
                      </a:lnTo>
                      <a:lnTo>
                        <a:pt x="993" y="333"/>
                      </a:lnTo>
                      <a:lnTo>
                        <a:pt x="1000" y="236"/>
                      </a:lnTo>
                      <a:lnTo>
                        <a:pt x="955" y="160"/>
                      </a:lnTo>
                      <a:lnTo>
                        <a:pt x="901" y="89"/>
                      </a:lnTo>
                      <a:lnTo>
                        <a:pt x="776" y="12"/>
                      </a:lnTo>
                      <a:lnTo>
                        <a:pt x="621" y="0"/>
                      </a:lnTo>
                      <a:lnTo>
                        <a:pt x="491" y="35"/>
                      </a:lnTo>
                      <a:lnTo>
                        <a:pt x="603" y="45"/>
                      </a:lnTo>
                      <a:lnTo>
                        <a:pt x="776" y="71"/>
                      </a:lnTo>
                      <a:lnTo>
                        <a:pt x="887" y="173"/>
                      </a:lnTo>
                      <a:lnTo>
                        <a:pt x="909" y="258"/>
                      </a:lnTo>
                      <a:lnTo>
                        <a:pt x="893" y="320"/>
                      </a:lnTo>
                      <a:lnTo>
                        <a:pt x="824" y="377"/>
                      </a:lnTo>
                      <a:lnTo>
                        <a:pt x="713" y="333"/>
                      </a:lnTo>
                      <a:lnTo>
                        <a:pt x="562" y="236"/>
                      </a:lnTo>
                      <a:lnTo>
                        <a:pt x="379" y="200"/>
                      </a:lnTo>
                      <a:lnTo>
                        <a:pt x="219" y="214"/>
                      </a:lnTo>
                      <a:lnTo>
                        <a:pt x="99" y="258"/>
                      </a:lnTo>
                      <a:lnTo>
                        <a:pt x="0" y="34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7457" name="Freeform 46"/>
                <p:cNvSpPr>
                  <a:spLocks/>
                </p:cNvSpPr>
                <p:nvPr/>
              </p:nvSpPr>
              <p:spPr bwMode="auto">
                <a:xfrm>
                  <a:off x="3315" y="2673"/>
                  <a:ext cx="114" cy="45"/>
                </a:xfrm>
                <a:custGeom>
                  <a:avLst/>
                  <a:gdLst>
                    <a:gd name="T0" fmla="*/ 0 w 916"/>
                    <a:gd name="T1" fmla="*/ 0 h 356"/>
                    <a:gd name="T2" fmla="*/ 0 w 916"/>
                    <a:gd name="T3" fmla="*/ 0 h 356"/>
                    <a:gd name="T4" fmla="*/ 0 w 916"/>
                    <a:gd name="T5" fmla="*/ 0 h 356"/>
                    <a:gd name="T6" fmla="*/ 0 w 916"/>
                    <a:gd name="T7" fmla="*/ 0 h 356"/>
                    <a:gd name="T8" fmla="*/ 0 w 916"/>
                    <a:gd name="T9" fmla="*/ 0 h 356"/>
                    <a:gd name="T10" fmla="*/ 0 w 916"/>
                    <a:gd name="T11" fmla="*/ 0 h 356"/>
                    <a:gd name="T12" fmla="*/ 0 w 916"/>
                    <a:gd name="T13" fmla="*/ 0 h 356"/>
                    <a:gd name="T14" fmla="*/ 0 w 916"/>
                    <a:gd name="T15" fmla="*/ 0 h 356"/>
                    <a:gd name="T16" fmla="*/ 0 w 916"/>
                    <a:gd name="T17" fmla="*/ 0 h 356"/>
                    <a:gd name="T18" fmla="*/ 0 w 916"/>
                    <a:gd name="T19" fmla="*/ 0 h 356"/>
                    <a:gd name="T20" fmla="*/ 0 w 916"/>
                    <a:gd name="T21" fmla="*/ 0 h 356"/>
                    <a:gd name="T22" fmla="*/ 0 w 916"/>
                    <a:gd name="T23" fmla="*/ 0 h 356"/>
                    <a:gd name="T24" fmla="*/ 0 w 916"/>
                    <a:gd name="T25" fmla="*/ 0 h 356"/>
                    <a:gd name="T26" fmla="*/ 0 w 916"/>
                    <a:gd name="T27" fmla="*/ 0 h 35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916"/>
                    <a:gd name="T43" fmla="*/ 0 h 356"/>
                    <a:gd name="T44" fmla="*/ 916 w 916"/>
                    <a:gd name="T45" fmla="*/ 356 h 35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916" h="356">
                      <a:moveTo>
                        <a:pt x="0" y="356"/>
                      </a:moveTo>
                      <a:lnTo>
                        <a:pt x="180" y="173"/>
                      </a:lnTo>
                      <a:lnTo>
                        <a:pt x="379" y="53"/>
                      </a:lnTo>
                      <a:lnTo>
                        <a:pt x="629" y="0"/>
                      </a:lnTo>
                      <a:lnTo>
                        <a:pt x="791" y="18"/>
                      </a:lnTo>
                      <a:lnTo>
                        <a:pt x="857" y="71"/>
                      </a:lnTo>
                      <a:lnTo>
                        <a:pt x="916" y="147"/>
                      </a:lnTo>
                      <a:lnTo>
                        <a:pt x="802" y="107"/>
                      </a:lnTo>
                      <a:lnTo>
                        <a:pt x="643" y="89"/>
                      </a:lnTo>
                      <a:lnTo>
                        <a:pt x="508" y="107"/>
                      </a:lnTo>
                      <a:lnTo>
                        <a:pt x="371" y="142"/>
                      </a:lnTo>
                      <a:lnTo>
                        <a:pt x="264" y="200"/>
                      </a:lnTo>
                      <a:lnTo>
                        <a:pt x="193" y="258"/>
                      </a:lnTo>
                      <a:lnTo>
                        <a:pt x="0" y="3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17416" name="Line 47"/>
            <p:cNvSpPr>
              <a:spLocks noChangeShapeType="1"/>
            </p:cNvSpPr>
            <p:nvPr/>
          </p:nvSpPr>
          <p:spPr bwMode="auto">
            <a:xfrm>
              <a:off x="3744" y="2928"/>
              <a:ext cx="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CCC58-95AF-45D7-97B5-BE064CA9A5C3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(4)</a:t>
            </a:r>
            <a:r>
              <a:rPr lang="en-US" smtClean="0"/>
              <a:t>	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Pengujian out of kontrol 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/>
              <a:t>	</a:t>
            </a:r>
            <a:r>
              <a:rPr lang="en-US" sz="2400" smtClean="0">
                <a:sym typeface="Symbol" pitchFamily="18" charset="2"/>
              </a:rPr>
              <a:t> 	Dari 3 titik yang berurutan, 2 titik atau lebih 	berada  di daerah 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     	Dari 5 titik yang berurutan, 3 titik atau lebih 	berada di daerah B.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     	Dari 8 titik yang berurutan, seluruhnya 	berada di atas atau di bawah </a:t>
            </a:r>
            <a:r>
              <a:rPr lang="en-US" sz="2400" i="1" smtClean="0">
                <a:sym typeface="Symbol" pitchFamily="18" charset="2"/>
              </a:rPr>
              <a:t>center line.</a:t>
            </a:r>
            <a:endParaRPr lang="en-US" sz="24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     Satu titik berada di luar batas kontrol.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94EC0-9932-48F5-A8DC-0BEA3DC8113B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(5)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924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Contoh Soal: Kasus Peramalan Konstan</a:t>
            </a: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1143000" y="5562600"/>
          <a:ext cx="1419225" cy="914400"/>
        </p:xfrm>
        <a:graphic>
          <a:graphicData uri="http://schemas.openxmlformats.org/presentationml/2006/ole">
            <p:oleObj spid="_x0000_s18434" r:id="rId3" imgW="1422400" imgH="1066800" progId="Equation.3">
              <p:embed/>
            </p:oleObj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914400" y="1828800"/>
          <a:ext cx="7654925" cy="3646488"/>
        </p:xfrm>
        <a:graphic>
          <a:graphicData uri="http://schemas.openxmlformats.org/presentationml/2006/ole">
            <p:oleObj spid="_x0000_s18435" name="Bitmap Image" r:id="rId4" imgW="7257143" imgH="3457143" progId="Paint.Picture">
              <p:embed/>
            </p:oleObj>
          </a:graphicData>
        </a:graphic>
      </p:graphicFrame>
      <p:sp>
        <p:nvSpPr>
          <p:cNvPr id="332810" name="Text Box 10"/>
          <p:cNvSpPr txBox="1">
            <a:spLocks noChangeArrowheads="1"/>
          </p:cNvSpPr>
          <p:nvPr/>
        </p:nvSpPr>
        <p:spPr bwMode="auto">
          <a:xfrm>
            <a:off x="3352800" y="5715000"/>
            <a:ext cx="443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MR = |(d’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– 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) – (d’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t-1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– d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t-1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|</a:t>
            </a:r>
            <a:endParaRPr lang="id-ID" sz="240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2BD73-0899-462B-9924-421146DBF9B8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(6)</a:t>
            </a:r>
          </a:p>
        </p:txBody>
      </p:sp>
      <p:sp>
        <p:nvSpPr>
          <p:cNvPr id="41988" name="Rectangle 214"/>
          <p:cNvSpPr>
            <a:spLocks noChangeArrowheads="1"/>
          </p:cNvSpPr>
          <p:nvPr/>
        </p:nvSpPr>
        <p:spPr bwMode="auto">
          <a:xfrm>
            <a:off x="533400" y="1295400"/>
            <a:ext cx="7772400" cy="495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grpSp>
        <p:nvGrpSpPr>
          <p:cNvPr id="41989" name="Group 3"/>
          <p:cNvGrpSpPr>
            <a:grpSpLocks/>
          </p:cNvGrpSpPr>
          <p:nvPr/>
        </p:nvGrpSpPr>
        <p:grpSpPr bwMode="auto">
          <a:xfrm>
            <a:off x="855663" y="1447800"/>
            <a:ext cx="7602537" cy="4448175"/>
            <a:chOff x="683" y="1363"/>
            <a:chExt cx="4378" cy="1891"/>
          </a:xfrm>
        </p:grpSpPr>
        <p:grpSp>
          <p:nvGrpSpPr>
            <p:cNvPr id="42044" name="Group 4"/>
            <p:cNvGrpSpPr>
              <a:grpSpLocks/>
            </p:cNvGrpSpPr>
            <p:nvPr/>
          </p:nvGrpSpPr>
          <p:grpSpPr bwMode="auto">
            <a:xfrm>
              <a:off x="794" y="1363"/>
              <a:ext cx="4267" cy="1891"/>
              <a:chOff x="794" y="1363"/>
              <a:chExt cx="4267" cy="1891"/>
            </a:xfrm>
          </p:grpSpPr>
          <p:sp>
            <p:nvSpPr>
              <p:cNvPr id="42050" name="Line 5"/>
              <p:cNvSpPr>
                <a:spLocks noChangeShapeType="1"/>
              </p:cNvSpPr>
              <p:nvPr/>
            </p:nvSpPr>
            <p:spPr bwMode="auto">
              <a:xfrm>
                <a:off x="928" y="1395"/>
                <a:ext cx="1" cy="144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1" name="Line 6"/>
              <p:cNvSpPr>
                <a:spLocks noChangeShapeType="1"/>
              </p:cNvSpPr>
              <p:nvPr/>
            </p:nvSpPr>
            <p:spPr bwMode="auto">
              <a:xfrm>
                <a:off x="928" y="2839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7"/>
              <p:cNvSpPr>
                <a:spLocks noChangeShapeType="1"/>
              </p:cNvSpPr>
              <p:nvPr/>
            </p:nvSpPr>
            <p:spPr bwMode="auto">
              <a:xfrm>
                <a:off x="928" y="2598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8"/>
              <p:cNvSpPr>
                <a:spLocks noChangeShapeType="1"/>
              </p:cNvSpPr>
              <p:nvPr/>
            </p:nvSpPr>
            <p:spPr bwMode="auto">
              <a:xfrm>
                <a:off x="928" y="2358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9"/>
              <p:cNvSpPr>
                <a:spLocks noChangeShapeType="1"/>
              </p:cNvSpPr>
              <p:nvPr/>
            </p:nvSpPr>
            <p:spPr bwMode="auto">
              <a:xfrm>
                <a:off x="928" y="2117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Line 10"/>
              <p:cNvSpPr>
                <a:spLocks noChangeShapeType="1"/>
              </p:cNvSpPr>
              <p:nvPr/>
            </p:nvSpPr>
            <p:spPr bwMode="auto">
              <a:xfrm>
                <a:off x="928" y="1876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6" name="Line 11"/>
              <p:cNvSpPr>
                <a:spLocks noChangeShapeType="1"/>
              </p:cNvSpPr>
              <p:nvPr/>
            </p:nvSpPr>
            <p:spPr bwMode="auto">
              <a:xfrm>
                <a:off x="928" y="1636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7" name="Line 12"/>
              <p:cNvSpPr>
                <a:spLocks noChangeShapeType="1"/>
              </p:cNvSpPr>
              <p:nvPr/>
            </p:nvSpPr>
            <p:spPr bwMode="auto">
              <a:xfrm>
                <a:off x="928" y="1395"/>
                <a:ext cx="1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8" name="Line 13"/>
              <p:cNvSpPr>
                <a:spLocks noChangeShapeType="1"/>
              </p:cNvSpPr>
              <p:nvPr/>
            </p:nvSpPr>
            <p:spPr bwMode="auto">
              <a:xfrm>
                <a:off x="928" y="2839"/>
                <a:ext cx="413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9" name="Line 14"/>
              <p:cNvSpPr>
                <a:spLocks noChangeShapeType="1"/>
              </p:cNvSpPr>
              <p:nvPr/>
            </p:nvSpPr>
            <p:spPr bwMode="auto">
              <a:xfrm flipV="1">
                <a:off x="928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0" name="Line 15"/>
              <p:cNvSpPr>
                <a:spLocks noChangeShapeType="1"/>
              </p:cNvSpPr>
              <p:nvPr/>
            </p:nvSpPr>
            <p:spPr bwMode="auto">
              <a:xfrm flipV="1">
                <a:off x="1272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1" name="Line 16"/>
              <p:cNvSpPr>
                <a:spLocks noChangeShapeType="1"/>
              </p:cNvSpPr>
              <p:nvPr/>
            </p:nvSpPr>
            <p:spPr bwMode="auto">
              <a:xfrm flipV="1">
                <a:off x="1616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2" name="Line 17"/>
              <p:cNvSpPr>
                <a:spLocks noChangeShapeType="1"/>
              </p:cNvSpPr>
              <p:nvPr/>
            </p:nvSpPr>
            <p:spPr bwMode="auto">
              <a:xfrm flipV="1">
                <a:off x="1960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3" name="Line 18"/>
              <p:cNvSpPr>
                <a:spLocks noChangeShapeType="1"/>
              </p:cNvSpPr>
              <p:nvPr/>
            </p:nvSpPr>
            <p:spPr bwMode="auto">
              <a:xfrm flipV="1">
                <a:off x="2305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4" name="Line 19"/>
              <p:cNvSpPr>
                <a:spLocks noChangeShapeType="1"/>
              </p:cNvSpPr>
              <p:nvPr/>
            </p:nvSpPr>
            <p:spPr bwMode="auto">
              <a:xfrm flipV="1">
                <a:off x="2649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5" name="Line 20"/>
              <p:cNvSpPr>
                <a:spLocks noChangeShapeType="1"/>
              </p:cNvSpPr>
              <p:nvPr/>
            </p:nvSpPr>
            <p:spPr bwMode="auto">
              <a:xfrm flipV="1">
                <a:off x="2995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6" name="Line 21"/>
              <p:cNvSpPr>
                <a:spLocks noChangeShapeType="1"/>
              </p:cNvSpPr>
              <p:nvPr/>
            </p:nvSpPr>
            <p:spPr bwMode="auto">
              <a:xfrm flipV="1">
                <a:off x="3339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7" name="Line 22"/>
              <p:cNvSpPr>
                <a:spLocks noChangeShapeType="1"/>
              </p:cNvSpPr>
              <p:nvPr/>
            </p:nvSpPr>
            <p:spPr bwMode="auto">
              <a:xfrm flipV="1">
                <a:off x="3683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8" name="Line 23"/>
              <p:cNvSpPr>
                <a:spLocks noChangeShapeType="1"/>
              </p:cNvSpPr>
              <p:nvPr/>
            </p:nvSpPr>
            <p:spPr bwMode="auto">
              <a:xfrm flipV="1">
                <a:off x="4028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9" name="Line 24"/>
              <p:cNvSpPr>
                <a:spLocks noChangeShapeType="1"/>
              </p:cNvSpPr>
              <p:nvPr/>
            </p:nvSpPr>
            <p:spPr bwMode="auto">
              <a:xfrm flipV="1">
                <a:off x="4372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0" name="Line 25"/>
              <p:cNvSpPr>
                <a:spLocks noChangeShapeType="1"/>
              </p:cNvSpPr>
              <p:nvPr/>
            </p:nvSpPr>
            <p:spPr bwMode="auto">
              <a:xfrm flipV="1">
                <a:off x="4716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1" name="Line 26"/>
              <p:cNvSpPr>
                <a:spLocks noChangeShapeType="1"/>
              </p:cNvSpPr>
              <p:nvPr/>
            </p:nvSpPr>
            <p:spPr bwMode="auto">
              <a:xfrm flipV="1">
                <a:off x="5060" y="2823"/>
                <a:ext cx="1" cy="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2" name="Line 27"/>
              <p:cNvSpPr>
                <a:spLocks noChangeShapeType="1"/>
              </p:cNvSpPr>
              <p:nvPr/>
            </p:nvSpPr>
            <p:spPr bwMode="auto">
              <a:xfrm>
                <a:off x="1100" y="1900"/>
                <a:ext cx="344" cy="507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3" name="Line 28"/>
              <p:cNvSpPr>
                <a:spLocks noChangeShapeType="1"/>
              </p:cNvSpPr>
              <p:nvPr/>
            </p:nvSpPr>
            <p:spPr bwMode="auto">
              <a:xfrm flipV="1">
                <a:off x="1444" y="2117"/>
                <a:ext cx="344" cy="290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4" name="Line 29"/>
              <p:cNvSpPr>
                <a:spLocks noChangeShapeType="1"/>
              </p:cNvSpPr>
              <p:nvPr/>
            </p:nvSpPr>
            <p:spPr bwMode="auto">
              <a:xfrm flipV="1">
                <a:off x="1788" y="1876"/>
                <a:ext cx="345" cy="24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5" name="Line 30"/>
              <p:cNvSpPr>
                <a:spLocks noChangeShapeType="1"/>
              </p:cNvSpPr>
              <p:nvPr/>
            </p:nvSpPr>
            <p:spPr bwMode="auto">
              <a:xfrm flipV="1">
                <a:off x="2133" y="1828"/>
                <a:ext cx="344" cy="48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6" name="Line 31"/>
              <p:cNvSpPr>
                <a:spLocks noChangeShapeType="1"/>
              </p:cNvSpPr>
              <p:nvPr/>
            </p:nvSpPr>
            <p:spPr bwMode="auto">
              <a:xfrm flipV="1">
                <a:off x="2477" y="1757"/>
                <a:ext cx="344" cy="7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7" name="Line 32"/>
              <p:cNvSpPr>
                <a:spLocks noChangeShapeType="1"/>
              </p:cNvSpPr>
              <p:nvPr/>
            </p:nvSpPr>
            <p:spPr bwMode="auto">
              <a:xfrm>
                <a:off x="2821" y="1757"/>
                <a:ext cx="346" cy="48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8" name="Line 33"/>
              <p:cNvSpPr>
                <a:spLocks noChangeShapeType="1"/>
              </p:cNvSpPr>
              <p:nvPr/>
            </p:nvSpPr>
            <p:spPr bwMode="auto">
              <a:xfrm flipV="1">
                <a:off x="3167" y="2189"/>
                <a:ext cx="344" cy="49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9" name="Line 34"/>
              <p:cNvSpPr>
                <a:spLocks noChangeShapeType="1"/>
              </p:cNvSpPr>
              <p:nvPr/>
            </p:nvSpPr>
            <p:spPr bwMode="auto">
              <a:xfrm flipV="1">
                <a:off x="3511" y="2021"/>
                <a:ext cx="345" cy="168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0" name="Line 35"/>
              <p:cNvSpPr>
                <a:spLocks noChangeShapeType="1"/>
              </p:cNvSpPr>
              <p:nvPr/>
            </p:nvSpPr>
            <p:spPr bwMode="auto">
              <a:xfrm>
                <a:off x="3856" y="2021"/>
                <a:ext cx="344" cy="458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1" name="Line 36"/>
              <p:cNvSpPr>
                <a:spLocks noChangeShapeType="1"/>
              </p:cNvSpPr>
              <p:nvPr/>
            </p:nvSpPr>
            <p:spPr bwMode="auto">
              <a:xfrm flipV="1">
                <a:off x="4200" y="2213"/>
                <a:ext cx="344" cy="266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2" name="Line 37"/>
              <p:cNvSpPr>
                <a:spLocks noChangeShapeType="1"/>
              </p:cNvSpPr>
              <p:nvPr/>
            </p:nvSpPr>
            <p:spPr bwMode="auto">
              <a:xfrm>
                <a:off x="4544" y="2213"/>
                <a:ext cx="344" cy="24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3" name="Rectangle 38"/>
              <p:cNvSpPr>
                <a:spLocks noChangeArrowheads="1"/>
              </p:cNvSpPr>
              <p:nvPr/>
            </p:nvSpPr>
            <p:spPr bwMode="auto">
              <a:xfrm>
                <a:off x="1096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84" name="Rectangle 39"/>
              <p:cNvSpPr>
                <a:spLocks noChangeArrowheads="1"/>
              </p:cNvSpPr>
              <p:nvPr/>
            </p:nvSpPr>
            <p:spPr bwMode="auto">
              <a:xfrm>
                <a:off x="1159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85" name="Rectangle 40"/>
              <p:cNvSpPr>
                <a:spLocks noChangeArrowheads="1"/>
              </p:cNvSpPr>
              <p:nvPr/>
            </p:nvSpPr>
            <p:spPr bwMode="auto">
              <a:xfrm>
                <a:off x="1223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86" name="Rectangle 41"/>
              <p:cNvSpPr>
                <a:spLocks noChangeArrowheads="1"/>
              </p:cNvSpPr>
              <p:nvPr/>
            </p:nvSpPr>
            <p:spPr bwMode="auto">
              <a:xfrm>
                <a:off x="128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87" name="Rectangle 42"/>
              <p:cNvSpPr>
                <a:spLocks noChangeArrowheads="1"/>
              </p:cNvSpPr>
              <p:nvPr/>
            </p:nvSpPr>
            <p:spPr bwMode="auto">
              <a:xfrm>
                <a:off x="1351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88" name="Rectangle 43"/>
              <p:cNvSpPr>
                <a:spLocks noChangeArrowheads="1"/>
              </p:cNvSpPr>
              <p:nvPr/>
            </p:nvSpPr>
            <p:spPr bwMode="auto">
              <a:xfrm>
                <a:off x="1414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89" name="Rectangle 44"/>
              <p:cNvSpPr>
                <a:spLocks noChangeArrowheads="1"/>
              </p:cNvSpPr>
              <p:nvPr/>
            </p:nvSpPr>
            <p:spPr bwMode="auto">
              <a:xfrm>
                <a:off x="1440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0" name="Rectangle 45"/>
              <p:cNvSpPr>
                <a:spLocks noChangeArrowheads="1"/>
              </p:cNvSpPr>
              <p:nvPr/>
            </p:nvSpPr>
            <p:spPr bwMode="auto">
              <a:xfrm>
                <a:off x="1504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1" name="Rectangle 46"/>
              <p:cNvSpPr>
                <a:spLocks noChangeArrowheads="1"/>
              </p:cNvSpPr>
              <p:nvPr/>
            </p:nvSpPr>
            <p:spPr bwMode="auto">
              <a:xfrm>
                <a:off x="1567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2" name="Rectangle 47"/>
              <p:cNvSpPr>
                <a:spLocks noChangeArrowheads="1"/>
              </p:cNvSpPr>
              <p:nvPr/>
            </p:nvSpPr>
            <p:spPr bwMode="auto">
              <a:xfrm>
                <a:off x="1631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3" name="Rectangle 48"/>
              <p:cNvSpPr>
                <a:spLocks noChangeArrowheads="1"/>
              </p:cNvSpPr>
              <p:nvPr/>
            </p:nvSpPr>
            <p:spPr bwMode="auto">
              <a:xfrm>
                <a:off x="1695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4" name="Rectangle 49"/>
              <p:cNvSpPr>
                <a:spLocks noChangeArrowheads="1"/>
              </p:cNvSpPr>
              <p:nvPr/>
            </p:nvSpPr>
            <p:spPr bwMode="auto">
              <a:xfrm>
                <a:off x="1759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5" name="Rectangle 50"/>
              <p:cNvSpPr>
                <a:spLocks noChangeArrowheads="1"/>
              </p:cNvSpPr>
              <p:nvPr/>
            </p:nvSpPr>
            <p:spPr bwMode="auto">
              <a:xfrm>
                <a:off x="1784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6" name="Rectangle 51"/>
              <p:cNvSpPr>
                <a:spLocks noChangeArrowheads="1"/>
              </p:cNvSpPr>
              <p:nvPr/>
            </p:nvSpPr>
            <p:spPr bwMode="auto">
              <a:xfrm>
                <a:off x="1848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7" name="Rectangle 52"/>
              <p:cNvSpPr>
                <a:spLocks noChangeArrowheads="1"/>
              </p:cNvSpPr>
              <p:nvPr/>
            </p:nvSpPr>
            <p:spPr bwMode="auto">
              <a:xfrm>
                <a:off x="1912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8" name="Rectangle 53"/>
              <p:cNvSpPr>
                <a:spLocks noChangeArrowheads="1"/>
              </p:cNvSpPr>
              <p:nvPr/>
            </p:nvSpPr>
            <p:spPr bwMode="auto">
              <a:xfrm>
                <a:off x="1975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099" name="Rectangle 54"/>
              <p:cNvSpPr>
                <a:spLocks noChangeArrowheads="1"/>
              </p:cNvSpPr>
              <p:nvPr/>
            </p:nvSpPr>
            <p:spPr bwMode="auto">
              <a:xfrm>
                <a:off x="2039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0" name="Rectangle 55"/>
              <p:cNvSpPr>
                <a:spLocks noChangeArrowheads="1"/>
              </p:cNvSpPr>
              <p:nvPr/>
            </p:nvSpPr>
            <p:spPr bwMode="auto">
              <a:xfrm>
                <a:off x="2103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1" name="Rectangle 56"/>
              <p:cNvSpPr>
                <a:spLocks noChangeArrowheads="1"/>
              </p:cNvSpPr>
              <p:nvPr/>
            </p:nvSpPr>
            <p:spPr bwMode="auto">
              <a:xfrm>
                <a:off x="2128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2" name="Rectangle 57"/>
              <p:cNvSpPr>
                <a:spLocks noChangeArrowheads="1"/>
              </p:cNvSpPr>
              <p:nvPr/>
            </p:nvSpPr>
            <p:spPr bwMode="auto">
              <a:xfrm>
                <a:off x="2192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3" name="Rectangle 58"/>
              <p:cNvSpPr>
                <a:spLocks noChangeArrowheads="1"/>
              </p:cNvSpPr>
              <p:nvPr/>
            </p:nvSpPr>
            <p:spPr bwMode="auto">
              <a:xfrm>
                <a:off x="2256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4" name="Rectangle 59"/>
              <p:cNvSpPr>
                <a:spLocks noChangeArrowheads="1"/>
              </p:cNvSpPr>
              <p:nvPr/>
            </p:nvSpPr>
            <p:spPr bwMode="auto">
              <a:xfrm>
                <a:off x="2319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5" name="Rectangle 60"/>
              <p:cNvSpPr>
                <a:spLocks noChangeArrowheads="1"/>
              </p:cNvSpPr>
              <p:nvPr/>
            </p:nvSpPr>
            <p:spPr bwMode="auto">
              <a:xfrm>
                <a:off x="2383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6" name="Rectangle 61"/>
              <p:cNvSpPr>
                <a:spLocks noChangeArrowheads="1"/>
              </p:cNvSpPr>
              <p:nvPr/>
            </p:nvSpPr>
            <p:spPr bwMode="auto">
              <a:xfrm>
                <a:off x="244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7" name="Rectangle 62"/>
              <p:cNvSpPr>
                <a:spLocks noChangeArrowheads="1"/>
              </p:cNvSpPr>
              <p:nvPr/>
            </p:nvSpPr>
            <p:spPr bwMode="auto">
              <a:xfrm>
                <a:off x="2472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8" name="Rectangle 63"/>
              <p:cNvSpPr>
                <a:spLocks noChangeArrowheads="1"/>
              </p:cNvSpPr>
              <p:nvPr/>
            </p:nvSpPr>
            <p:spPr bwMode="auto">
              <a:xfrm>
                <a:off x="2536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09" name="Rectangle 64"/>
              <p:cNvSpPr>
                <a:spLocks noChangeArrowheads="1"/>
              </p:cNvSpPr>
              <p:nvPr/>
            </p:nvSpPr>
            <p:spPr bwMode="auto">
              <a:xfrm>
                <a:off x="2600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0" name="Rectangle 65"/>
              <p:cNvSpPr>
                <a:spLocks noChangeArrowheads="1"/>
              </p:cNvSpPr>
              <p:nvPr/>
            </p:nvSpPr>
            <p:spPr bwMode="auto">
              <a:xfrm>
                <a:off x="2664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1" name="Rectangle 66"/>
              <p:cNvSpPr>
                <a:spLocks noChangeArrowheads="1"/>
              </p:cNvSpPr>
              <p:nvPr/>
            </p:nvSpPr>
            <p:spPr bwMode="auto">
              <a:xfrm>
                <a:off x="2727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2" name="Rectangle 67"/>
              <p:cNvSpPr>
                <a:spLocks noChangeArrowheads="1"/>
              </p:cNvSpPr>
              <p:nvPr/>
            </p:nvSpPr>
            <p:spPr bwMode="auto">
              <a:xfrm>
                <a:off x="2791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3" name="Rectangle 68"/>
              <p:cNvSpPr>
                <a:spLocks noChangeArrowheads="1"/>
              </p:cNvSpPr>
              <p:nvPr/>
            </p:nvSpPr>
            <p:spPr bwMode="auto">
              <a:xfrm>
                <a:off x="281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4" name="Rectangle 69"/>
              <p:cNvSpPr>
                <a:spLocks noChangeArrowheads="1"/>
              </p:cNvSpPr>
              <p:nvPr/>
            </p:nvSpPr>
            <p:spPr bwMode="auto">
              <a:xfrm>
                <a:off x="2880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5" name="Rectangle 70"/>
              <p:cNvSpPr>
                <a:spLocks noChangeArrowheads="1"/>
              </p:cNvSpPr>
              <p:nvPr/>
            </p:nvSpPr>
            <p:spPr bwMode="auto">
              <a:xfrm>
                <a:off x="2944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6" name="Rectangle 71"/>
              <p:cNvSpPr>
                <a:spLocks noChangeArrowheads="1"/>
              </p:cNvSpPr>
              <p:nvPr/>
            </p:nvSpPr>
            <p:spPr bwMode="auto">
              <a:xfrm>
                <a:off x="3008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7" name="Rectangle 72"/>
              <p:cNvSpPr>
                <a:spLocks noChangeArrowheads="1"/>
              </p:cNvSpPr>
              <p:nvPr/>
            </p:nvSpPr>
            <p:spPr bwMode="auto">
              <a:xfrm>
                <a:off x="3072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8" name="Rectangle 73"/>
              <p:cNvSpPr>
                <a:spLocks noChangeArrowheads="1"/>
              </p:cNvSpPr>
              <p:nvPr/>
            </p:nvSpPr>
            <p:spPr bwMode="auto">
              <a:xfrm>
                <a:off x="3135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19" name="Rectangle 74"/>
              <p:cNvSpPr>
                <a:spLocks noChangeArrowheads="1"/>
              </p:cNvSpPr>
              <p:nvPr/>
            </p:nvSpPr>
            <p:spPr bwMode="auto">
              <a:xfrm>
                <a:off x="3163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0" name="Rectangle 75"/>
              <p:cNvSpPr>
                <a:spLocks noChangeArrowheads="1"/>
              </p:cNvSpPr>
              <p:nvPr/>
            </p:nvSpPr>
            <p:spPr bwMode="auto">
              <a:xfrm>
                <a:off x="322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1" name="Rectangle 76"/>
              <p:cNvSpPr>
                <a:spLocks noChangeArrowheads="1"/>
              </p:cNvSpPr>
              <p:nvPr/>
            </p:nvSpPr>
            <p:spPr bwMode="auto">
              <a:xfrm>
                <a:off x="3290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2" name="Rectangle 77"/>
              <p:cNvSpPr>
                <a:spLocks noChangeArrowheads="1"/>
              </p:cNvSpPr>
              <p:nvPr/>
            </p:nvSpPr>
            <p:spPr bwMode="auto">
              <a:xfrm>
                <a:off x="3354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3" name="Rectangle 78"/>
              <p:cNvSpPr>
                <a:spLocks noChangeArrowheads="1"/>
              </p:cNvSpPr>
              <p:nvPr/>
            </p:nvSpPr>
            <p:spPr bwMode="auto">
              <a:xfrm>
                <a:off x="3418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4" name="Rectangle 79"/>
              <p:cNvSpPr>
                <a:spLocks noChangeArrowheads="1"/>
              </p:cNvSpPr>
              <p:nvPr/>
            </p:nvSpPr>
            <p:spPr bwMode="auto">
              <a:xfrm>
                <a:off x="3482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5" name="Rectangle 80"/>
              <p:cNvSpPr>
                <a:spLocks noChangeArrowheads="1"/>
              </p:cNvSpPr>
              <p:nvPr/>
            </p:nvSpPr>
            <p:spPr bwMode="auto">
              <a:xfrm>
                <a:off x="350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6" name="Rectangle 81"/>
              <p:cNvSpPr>
                <a:spLocks noChangeArrowheads="1"/>
              </p:cNvSpPr>
              <p:nvPr/>
            </p:nvSpPr>
            <p:spPr bwMode="auto">
              <a:xfrm>
                <a:off x="3571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7" name="Rectangle 82"/>
              <p:cNvSpPr>
                <a:spLocks noChangeArrowheads="1"/>
              </p:cNvSpPr>
              <p:nvPr/>
            </p:nvSpPr>
            <p:spPr bwMode="auto">
              <a:xfrm>
                <a:off x="3635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8" name="Rectangle 83"/>
              <p:cNvSpPr>
                <a:spLocks noChangeArrowheads="1"/>
              </p:cNvSpPr>
              <p:nvPr/>
            </p:nvSpPr>
            <p:spPr bwMode="auto">
              <a:xfrm>
                <a:off x="3698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29" name="Rectangle 84"/>
              <p:cNvSpPr>
                <a:spLocks noChangeArrowheads="1"/>
              </p:cNvSpPr>
              <p:nvPr/>
            </p:nvSpPr>
            <p:spPr bwMode="auto">
              <a:xfrm>
                <a:off x="3762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0" name="Rectangle 85"/>
              <p:cNvSpPr>
                <a:spLocks noChangeArrowheads="1"/>
              </p:cNvSpPr>
              <p:nvPr/>
            </p:nvSpPr>
            <p:spPr bwMode="auto">
              <a:xfrm>
                <a:off x="3826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1" name="Rectangle 86"/>
              <p:cNvSpPr>
                <a:spLocks noChangeArrowheads="1"/>
              </p:cNvSpPr>
              <p:nvPr/>
            </p:nvSpPr>
            <p:spPr bwMode="auto">
              <a:xfrm>
                <a:off x="3851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2" name="Rectangle 87"/>
              <p:cNvSpPr>
                <a:spLocks noChangeArrowheads="1"/>
              </p:cNvSpPr>
              <p:nvPr/>
            </p:nvSpPr>
            <p:spPr bwMode="auto">
              <a:xfrm>
                <a:off x="3915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3" name="Rectangle 88"/>
              <p:cNvSpPr>
                <a:spLocks noChangeArrowheads="1"/>
              </p:cNvSpPr>
              <p:nvPr/>
            </p:nvSpPr>
            <p:spPr bwMode="auto">
              <a:xfrm>
                <a:off x="3979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4" name="Rectangle 89"/>
              <p:cNvSpPr>
                <a:spLocks noChangeArrowheads="1"/>
              </p:cNvSpPr>
              <p:nvPr/>
            </p:nvSpPr>
            <p:spPr bwMode="auto">
              <a:xfrm>
                <a:off x="4043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5" name="Rectangle 90"/>
              <p:cNvSpPr>
                <a:spLocks noChangeArrowheads="1"/>
              </p:cNvSpPr>
              <p:nvPr/>
            </p:nvSpPr>
            <p:spPr bwMode="auto">
              <a:xfrm>
                <a:off x="4106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6" name="Rectangle 91"/>
              <p:cNvSpPr>
                <a:spLocks noChangeArrowheads="1"/>
              </p:cNvSpPr>
              <p:nvPr/>
            </p:nvSpPr>
            <p:spPr bwMode="auto">
              <a:xfrm>
                <a:off x="4170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7" name="Rectangle 92"/>
              <p:cNvSpPr>
                <a:spLocks noChangeArrowheads="1"/>
              </p:cNvSpPr>
              <p:nvPr/>
            </p:nvSpPr>
            <p:spPr bwMode="auto">
              <a:xfrm>
                <a:off x="4195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8" name="Rectangle 93"/>
              <p:cNvSpPr>
                <a:spLocks noChangeArrowheads="1"/>
              </p:cNvSpPr>
              <p:nvPr/>
            </p:nvSpPr>
            <p:spPr bwMode="auto">
              <a:xfrm>
                <a:off x="4259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39" name="Rectangle 94"/>
              <p:cNvSpPr>
                <a:spLocks noChangeArrowheads="1"/>
              </p:cNvSpPr>
              <p:nvPr/>
            </p:nvSpPr>
            <p:spPr bwMode="auto">
              <a:xfrm>
                <a:off x="4323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0" name="Rectangle 95"/>
              <p:cNvSpPr>
                <a:spLocks noChangeArrowheads="1"/>
              </p:cNvSpPr>
              <p:nvPr/>
            </p:nvSpPr>
            <p:spPr bwMode="auto">
              <a:xfrm>
                <a:off x="438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1" name="Rectangle 96"/>
              <p:cNvSpPr>
                <a:spLocks noChangeArrowheads="1"/>
              </p:cNvSpPr>
              <p:nvPr/>
            </p:nvSpPr>
            <p:spPr bwMode="auto">
              <a:xfrm>
                <a:off x="4450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2" name="Rectangle 97"/>
              <p:cNvSpPr>
                <a:spLocks noChangeArrowheads="1"/>
              </p:cNvSpPr>
              <p:nvPr/>
            </p:nvSpPr>
            <p:spPr bwMode="auto">
              <a:xfrm>
                <a:off x="4514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3" name="Rectangle 98"/>
              <p:cNvSpPr>
                <a:spLocks noChangeArrowheads="1"/>
              </p:cNvSpPr>
              <p:nvPr/>
            </p:nvSpPr>
            <p:spPr bwMode="auto">
              <a:xfrm>
                <a:off x="4540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4" name="Rectangle 99"/>
              <p:cNvSpPr>
                <a:spLocks noChangeArrowheads="1"/>
              </p:cNvSpPr>
              <p:nvPr/>
            </p:nvSpPr>
            <p:spPr bwMode="auto">
              <a:xfrm>
                <a:off x="4603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5" name="Rectangle 100"/>
              <p:cNvSpPr>
                <a:spLocks noChangeArrowheads="1"/>
              </p:cNvSpPr>
              <p:nvPr/>
            </p:nvSpPr>
            <p:spPr bwMode="auto">
              <a:xfrm>
                <a:off x="4667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6" name="Rectangle 101"/>
              <p:cNvSpPr>
                <a:spLocks noChangeArrowheads="1"/>
              </p:cNvSpPr>
              <p:nvPr/>
            </p:nvSpPr>
            <p:spPr bwMode="auto">
              <a:xfrm>
                <a:off x="4731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7" name="Rectangle 102"/>
              <p:cNvSpPr>
                <a:spLocks noChangeArrowheads="1"/>
              </p:cNvSpPr>
              <p:nvPr/>
            </p:nvSpPr>
            <p:spPr bwMode="auto">
              <a:xfrm>
                <a:off x="4795" y="1435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8" name="Rectangle 103"/>
              <p:cNvSpPr>
                <a:spLocks noChangeArrowheads="1"/>
              </p:cNvSpPr>
              <p:nvPr/>
            </p:nvSpPr>
            <p:spPr bwMode="auto">
              <a:xfrm>
                <a:off x="4858" y="1435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49" name="Rectangle 104"/>
              <p:cNvSpPr>
                <a:spLocks noChangeArrowheads="1"/>
              </p:cNvSpPr>
              <p:nvPr/>
            </p:nvSpPr>
            <p:spPr bwMode="auto">
              <a:xfrm>
                <a:off x="1096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0" name="Rectangle 105"/>
              <p:cNvSpPr>
                <a:spLocks noChangeArrowheads="1"/>
              </p:cNvSpPr>
              <p:nvPr/>
            </p:nvSpPr>
            <p:spPr bwMode="auto">
              <a:xfrm>
                <a:off x="1159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1" name="Rectangle 106"/>
              <p:cNvSpPr>
                <a:spLocks noChangeArrowheads="1"/>
              </p:cNvSpPr>
              <p:nvPr/>
            </p:nvSpPr>
            <p:spPr bwMode="auto">
              <a:xfrm>
                <a:off x="1223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2" name="Rectangle 107"/>
              <p:cNvSpPr>
                <a:spLocks noChangeArrowheads="1"/>
              </p:cNvSpPr>
              <p:nvPr/>
            </p:nvSpPr>
            <p:spPr bwMode="auto">
              <a:xfrm>
                <a:off x="128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3" name="Rectangle 108"/>
              <p:cNvSpPr>
                <a:spLocks noChangeArrowheads="1"/>
              </p:cNvSpPr>
              <p:nvPr/>
            </p:nvSpPr>
            <p:spPr bwMode="auto">
              <a:xfrm>
                <a:off x="1351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4" name="Rectangle 109"/>
              <p:cNvSpPr>
                <a:spLocks noChangeArrowheads="1"/>
              </p:cNvSpPr>
              <p:nvPr/>
            </p:nvSpPr>
            <p:spPr bwMode="auto">
              <a:xfrm>
                <a:off x="1414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5" name="Rectangle 110"/>
              <p:cNvSpPr>
                <a:spLocks noChangeArrowheads="1"/>
              </p:cNvSpPr>
              <p:nvPr/>
            </p:nvSpPr>
            <p:spPr bwMode="auto">
              <a:xfrm>
                <a:off x="1440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6" name="Rectangle 111"/>
              <p:cNvSpPr>
                <a:spLocks noChangeArrowheads="1"/>
              </p:cNvSpPr>
              <p:nvPr/>
            </p:nvSpPr>
            <p:spPr bwMode="auto">
              <a:xfrm>
                <a:off x="1504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7" name="Rectangle 112"/>
              <p:cNvSpPr>
                <a:spLocks noChangeArrowheads="1"/>
              </p:cNvSpPr>
              <p:nvPr/>
            </p:nvSpPr>
            <p:spPr bwMode="auto">
              <a:xfrm>
                <a:off x="1567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8" name="Rectangle 113"/>
              <p:cNvSpPr>
                <a:spLocks noChangeArrowheads="1"/>
              </p:cNvSpPr>
              <p:nvPr/>
            </p:nvSpPr>
            <p:spPr bwMode="auto">
              <a:xfrm>
                <a:off x="1631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59" name="Rectangle 114"/>
              <p:cNvSpPr>
                <a:spLocks noChangeArrowheads="1"/>
              </p:cNvSpPr>
              <p:nvPr/>
            </p:nvSpPr>
            <p:spPr bwMode="auto">
              <a:xfrm>
                <a:off x="1695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0" name="Rectangle 115"/>
              <p:cNvSpPr>
                <a:spLocks noChangeArrowheads="1"/>
              </p:cNvSpPr>
              <p:nvPr/>
            </p:nvSpPr>
            <p:spPr bwMode="auto">
              <a:xfrm>
                <a:off x="1759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1" name="Rectangle 116"/>
              <p:cNvSpPr>
                <a:spLocks noChangeArrowheads="1"/>
              </p:cNvSpPr>
              <p:nvPr/>
            </p:nvSpPr>
            <p:spPr bwMode="auto">
              <a:xfrm>
                <a:off x="1784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2" name="Rectangle 117"/>
              <p:cNvSpPr>
                <a:spLocks noChangeArrowheads="1"/>
              </p:cNvSpPr>
              <p:nvPr/>
            </p:nvSpPr>
            <p:spPr bwMode="auto">
              <a:xfrm>
                <a:off x="1848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3" name="Rectangle 118"/>
              <p:cNvSpPr>
                <a:spLocks noChangeArrowheads="1"/>
              </p:cNvSpPr>
              <p:nvPr/>
            </p:nvSpPr>
            <p:spPr bwMode="auto">
              <a:xfrm>
                <a:off x="1912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4" name="Rectangle 119"/>
              <p:cNvSpPr>
                <a:spLocks noChangeArrowheads="1"/>
              </p:cNvSpPr>
              <p:nvPr/>
            </p:nvSpPr>
            <p:spPr bwMode="auto">
              <a:xfrm>
                <a:off x="1975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5" name="Rectangle 120"/>
              <p:cNvSpPr>
                <a:spLocks noChangeArrowheads="1"/>
              </p:cNvSpPr>
              <p:nvPr/>
            </p:nvSpPr>
            <p:spPr bwMode="auto">
              <a:xfrm>
                <a:off x="2039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6" name="Rectangle 121"/>
              <p:cNvSpPr>
                <a:spLocks noChangeArrowheads="1"/>
              </p:cNvSpPr>
              <p:nvPr/>
            </p:nvSpPr>
            <p:spPr bwMode="auto">
              <a:xfrm>
                <a:off x="2103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7" name="Rectangle 122"/>
              <p:cNvSpPr>
                <a:spLocks noChangeArrowheads="1"/>
              </p:cNvSpPr>
              <p:nvPr/>
            </p:nvSpPr>
            <p:spPr bwMode="auto">
              <a:xfrm>
                <a:off x="2128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8" name="Rectangle 123"/>
              <p:cNvSpPr>
                <a:spLocks noChangeArrowheads="1"/>
              </p:cNvSpPr>
              <p:nvPr/>
            </p:nvSpPr>
            <p:spPr bwMode="auto">
              <a:xfrm>
                <a:off x="2192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69" name="Rectangle 124"/>
              <p:cNvSpPr>
                <a:spLocks noChangeArrowheads="1"/>
              </p:cNvSpPr>
              <p:nvPr/>
            </p:nvSpPr>
            <p:spPr bwMode="auto">
              <a:xfrm>
                <a:off x="2256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0" name="Rectangle 125"/>
              <p:cNvSpPr>
                <a:spLocks noChangeArrowheads="1"/>
              </p:cNvSpPr>
              <p:nvPr/>
            </p:nvSpPr>
            <p:spPr bwMode="auto">
              <a:xfrm>
                <a:off x="2319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1" name="Rectangle 126"/>
              <p:cNvSpPr>
                <a:spLocks noChangeArrowheads="1"/>
              </p:cNvSpPr>
              <p:nvPr/>
            </p:nvSpPr>
            <p:spPr bwMode="auto">
              <a:xfrm>
                <a:off x="2383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2" name="Rectangle 127"/>
              <p:cNvSpPr>
                <a:spLocks noChangeArrowheads="1"/>
              </p:cNvSpPr>
              <p:nvPr/>
            </p:nvSpPr>
            <p:spPr bwMode="auto">
              <a:xfrm>
                <a:off x="244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3" name="Rectangle 128"/>
              <p:cNvSpPr>
                <a:spLocks noChangeArrowheads="1"/>
              </p:cNvSpPr>
              <p:nvPr/>
            </p:nvSpPr>
            <p:spPr bwMode="auto">
              <a:xfrm>
                <a:off x="2472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4" name="Rectangle 129"/>
              <p:cNvSpPr>
                <a:spLocks noChangeArrowheads="1"/>
              </p:cNvSpPr>
              <p:nvPr/>
            </p:nvSpPr>
            <p:spPr bwMode="auto">
              <a:xfrm>
                <a:off x="2536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5" name="Rectangle 130"/>
              <p:cNvSpPr>
                <a:spLocks noChangeArrowheads="1"/>
              </p:cNvSpPr>
              <p:nvPr/>
            </p:nvSpPr>
            <p:spPr bwMode="auto">
              <a:xfrm>
                <a:off x="2600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6" name="Rectangle 131"/>
              <p:cNvSpPr>
                <a:spLocks noChangeArrowheads="1"/>
              </p:cNvSpPr>
              <p:nvPr/>
            </p:nvSpPr>
            <p:spPr bwMode="auto">
              <a:xfrm>
                <a:off x="2664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7" name="Rectangle 132"/>
              <p:cNvSpPr>
                <a:spLocks noChangeArrowheads="1"/>
              </p:cNvSpPr>
              <p:nvPr/>
            </p:nvSpPr>
            <p:spPr bwMode="auto">
              <a:xfrm>
                <a:off x="2727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8" name="Rectangle 133"/>
              <p:cNvSpPr>
                <a:spLocks noChangeArrowheads="1"/>
              </p:cNvSpPr>
              <p:nvPr/>
            </p:nvSpPr>
            <p:spPr bwMode="auto">
              <a:xfrm>
                <a:off x="2791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79" name="Rectangle 134"/>
              <p:cNvSpPr>
                <a:spLocks noChangeArrowheads="1"/>
              </p:cNvSpPr>
              <p:nvPr/>
            </p:nvSpPr>
            <p:spPr bwMode="auto">
              <a:xfrm>
                <a:off x="281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0" name="Rectangle 135"/>
              <p:cNvSpPr>
                <a:spLocks noChangeArrowheads="1"/>
              </p:cNvSpPr>
              <p:nvPr/>
            </p:nvSpPr>
            <p:spPr bwMode="auto">
              <a:xfrm>
                <a:off x="2880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1" name="Rectangle 136"/>
              <p:cNvSpPr>
                <a:spLocks noChangeArrowheads="1"/>
              </p:cNvSpPr>
              <p:nvPr/>
            </p:nvSpPr>
            <p:spPr bwMode="auto">
              <a:xfrm>
                <a:off x="2944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2" name="Rectangle 137"/>
              <p:cNvSpPr>
                <a:spLocks noChangeArrowheads="1"/>
              </p:cNvSpPr>
              <p:nvPr/>
            </p:nvSpPr>
            <p:spPr bwMode="auto">
              <a:xfrm>
                <a:off x="3008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3" name="Rectangle 138"/>
              <p:cNvSpPr>
                <a:spLocks noChangeArrowheads="1"/>
              </p:cNvSpPr>
              <p:nvPr/>
            </p:nvSpPr>
            <p:spPr bwMode="auto">
              <a:xfrm>
                <a:off x="3072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4" name="Rectangle 139"/>
              <p:cNvSpPr>
                <a:spLocks noChangeArrowheads="1"/>
              </p:cNvSpPr>
              <p:nvPr/>
            </p:nvSpPr>
            <p:spPr bwMode="auto">
              <a:xfrm>
                <a:off x="3135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5" name="Rectangle 140"/>
              <p:cNvSpPr>
                <a:spLocks noChangeArrowheads="1"/>
              </p:cNvSpPr>
              <p:nvPr/>
            </p:nvSpPr>
            <p:spPr bwMode="auto">
              <a:xfrm>
                <a:off x="3163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6" name="Rectangle 141"/>
              <p:cNvSpPr>
                <a:spLocks noChangeArrowheads="1"/>
              </p:cNvSpPr>
              <p:nvPr/>
            </p:nvSpPr>
            <p:spPr bwMode="auto">
              <a:xfrm>
                <a:off x="322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7" name="Rectangle 142"/>
              <p:cNvSpPr>
                <a:spLocks noChangeArrowheads="1"/>
              </p:cNvSpPr>
              <p:nvPr/>
            </p:nvSpPr>
            <p:spPr bwMode="auto">
              <a:xfrm>
                <a:off x="3290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8" name="Rectangle 143"/>
              <p:cNvSpPr>
                <a:spLocks noChangeArrowheads="1"/>
              </p:cNvSpPr>
              <p:nvPr/>
            </p:nvSpPr>
            <p:spPr bwMode="auto">
              <a:xfrm>
                <a:off x="3354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89" name="Rectangle 144"/>
              <p:cNvSpPr>
                <a:spLocks noChangeArrowheads="1"/>
              </p:cNvSpPr>
              <p:nvPr/>
            </p:nvSpPr>
            <p:spPr bwMode="auto">
              <a:xfrm>
                <a:off x="3418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0" name="Rectangle 145"/>
              <p:cNvSpPr>
                <a:spLocks noChangeArrowheads="1"/>
              </p:cNvSpPr>
              <p:nvPr/>
            </p:nvSpPr>
            <p:spPr bwMode="auto">
              <a:xfrm>
                <a:off x="3482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1" name="Rectangle 146"/>
              <p:cNvSpPr>
                <a:spLocks noChangeArrowheads="1"/>
              </p:cNvSpPr>
              <p:nvPr/>
            </p:nvSpPr>
            <p:spPr bwMode="auto">
              <a:xfrm>
                <a:off x="350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2" name="Rectangle 147"/>
              <p:cNvSpPr>
                <a:spLocks noChangeArrowheads="1"/>
              </p:cNvSpPr>
              <p:nvPr/>
            </p:nvSpPr>
            <p:spPr bwMode="auto">
              <a:xfrm>
                <a:off x="3571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3" name="Rectangle 148"/>
              <p:cNvSpPr>
                <a:spLocks noChangeArrowheads="1"/>
              </p:cNvSpPr>
              <p:nvPr/>
            </p:nvSpPr>
            <p:spPr bwMode="auto">
              <a:xfrm>
                <a:off x="3635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4" name="Rectangle 149"/>
              <p:cNvSpPr>
                <a:spLocks noChangeArrowheads="1"/>
              </p:cNvSpPr>
              <p:nvPr/>
            </p:nvSpPr>
            <p:spPr bwMode="auto">
              <a:xfrm>
                <a:off x="3698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5" name="Rectangle 150"/>
              <p:cNvSpPr>
                <a:spLocks noChangeArrowheads="1"/>
              </p:cNvSpPr>
              <p:nvPr/>
            </p:nvSpPr>
            <p:spPr bwMode="auto">
              <a:xfrm>
                <a:off x="3762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6" name="Rectangle 151"/>
              <p:cNvSpPr>
                <a:spLocks noChangeArrowheads="1"/>
              </p:cNvSpPr>
              <p:nvPr/>
            </p:nvSpPr>
            <p:spPr bwMode="auto">
              <a:xfrm>
                <a:off x="3826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7" name="Rectangle 152"/>
              <p:cNvSpPr>
                <a:spLocks noChangeArrowheads="1"/>
              </p:cNvSpPr>
              <p:nvPr/>
            </p:nvSpPr>
            <p:spPr bwMode="auto">
              <a:xfrm>
                <a:off x="3851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8" name="Rectangle 153"/>
              <p:cNvSpPr>
                <a:spLocks noChangeArrowheads="1"/>
              </p:cNvSpPr>
              <p:nvPr/>
            </p:nvSpPr>
            <p:spPr bwMode="auto">
              <a:xfrm>
                <a:off x="3915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199" name="Rectangle 154"/>
              <p:cNvSpPr>
                <a:spLocks noChangeArrowheads="1"/>
              </p:cNvSpPr>
              <p:nvPr/>
            </p:nvSpPr>
            <p:spPr bwMode="auto">
              <a:xfrm>
                <a:off x="3979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0" name="Rectangle 155"/>
              <p:cNvSpPr>
                <a:spLocks noChangeArrowheads="1"/>
              </p:cNvSpPr>
              <p:nvPr/>
            </p:nvSpPr>
            <p:spPr bwMode="auto">
              <a:xfrm>
                <a:off x="4043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1" name="Rectangle 156"/>
              <p:cNvSpPr>
                <a:spLocks noChangeArrowheads="1"/>
              </p:cNvSpPr>
              <p:nvPr/>
            </p:nvSpPr>
            <p:spPr bwMode="auto">
              <a:xfrm>
                <a:off x="4106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2" name="Rectangle 157"/>
              <p:cNvSpPr>
                <a:spLocks noChangeArrowheads="1"/>
              </p:cNvSpPr>
              <p:nvPr/>
            </p:nvSpPr>
            <p:spPr bwMode="auto">
              <a:xfrm>
                <a:off x="4170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3" name="Rectangle 158"/>
              <p:cNvSpPr>
                <a:spLocks noChangeArrowheads="1"/>
              </p:cNvSpPr>
              <p:nvPr/>
            </p:nvSpPr>
            <p:spPr bwMode="auto">
              <a:xfrm>
                <a:off x="4195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4" name="Rectangle 159"/>
              <p:cNvSpPr>
                <a:spLocks noChangeArrowheads="1"/>
              </p:cNvSpPr>
              <p:nvPr/>
            </p:nvSpPr>
            <p:spPr bwMode="auto">
              <a:xfrm>
                <a:off x="4259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5" name="Rectangle 160"/>
              <p:cNvSpPr>
                <a:spLocks noChangeArrowheads="1"/>
              </p:cNvSpPr>
              <p:nvPr/>
            </p:nvSpPr>
            <p:spPr bwMode="auto">
              <a:xfrm>
                <a:off x="4323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6" name="Rectangle 161"/>
              <p:cNvSpPr>
                <a:spLocks noChangeArrowheads="1"/>
              </p:cNvSpPr>
              <p:nvPr/>
            </p:nvSpPr>
            <p:spPr bwMode="auto">
              <a:xfrm>
                <a:off x="438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7" name="Rectangle 162"/>
              <p:cNvSpPr>
                <a:spLocks noChangeArrowheads="1"/>
              </p:cNvSpPr>
              <p:nvPr/>
            </p:nvSpPr>
            <p:spPr bwMode="auto">
              <a:xfrm>
                <a:off x="4450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8" name="Rectangle 163"/>
              <p:cNvSpPr>
                <a:spLocks noChangeArrowheads="1"/>
              </p:cNvSpPr>
              <p:nvPr/>
            </p:nvSpPr>
            <p:spPr bwMode="auto">
              <a:xfrm>
                <a:off x="4514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09" name="Rectangle 164"/>
              <p:cNvSpPr>
                <a:spLocks noChangeArrowheads="1"/>
              </p:cNvSpPr>
              <p:nvPr/>
            </p:nvSpPr>
            <p:spPr bwMode="auto">
              <a:xfrm>
                <a:off x="4540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0" name="Rectangle 165"/>
              <p:cNvSpPr>
                <a:spLocks noChangeArrowheads="1"/>
              </p:cNvSpPr>
              <p:nvPr/>
            </p:nvSpPr>
            <p:spPr bwMode="auto">
              <a:xfrm>
                <a:off x="4603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1" name="Rectangle 166"/>
              <p:cNvSpPr>
                <a:spLocks noChangeArrowheads="1"/>
              </p:cNvSpPr>
              <p:nvPr/>
            </p:nvSpPr>
            <p:spPr bwMode="auto">
              <a:xfrm>
                <a:off x="4667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2" name="Rectangle 167"/>
              <p:cNvSpPr>
                <a:spLocks noChangeArrowheads="1"/>
              </p:cNvSpPr>
              <p:nvPr/>
            </p:nvSpPr>
            <p:spPr bwMode="auto">
              <a:xfrm>
                <a:off x="4731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3" name="Rectangle 168"/>
              <p:cNvSpPr>
                <a:spLocks noChangeArrowheads="1"/>
              </p:cNvSpPr>
              <p:nvPr/>
            </p:nvSpPr>
            <p:spPr bwMode="auto">
              <a:xfrm>
                <a:off x="4795" y="2792"/>
                <a:ext cx="21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4" name="Rectangle 169"/>
              <p:cNvSpPr>
                <a:spLocks noChangeArrowheads="1"/>
              </p:cNvSpPr>
              <p:nvPr/>
            </p:nvSpPr>
            <p:spPr bwMode="auto">
              <a:xfrm>
                <a:off x="4858" y="2792"/>
                <a:ext cx="22" cy="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5" name="Oval 170"/>
              <p:cNvSpPr>
                <a:spLocks noChangeArrowheads="1"/>
              </p:cNvSpPr>
              <p:nvPr/>
            </p:nvSpPr>
            <p:spPr bwMode="auto">
              <a:xfrm>
                <a:off x="1072" y="1876"/>
                <a:ext cx="56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6" name="Oval 171"/>
              <p:cNvSpPr>
                <a:spLocks noChangeArrowheads="1"/>
              </p:cNvSpPr>
              <p:nvPr/>
            </p:nvSpPr>
            <p:spPr bwMode="auto">
              <a:xfrm>
                <a:off x="1417" y="2383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7" name="Oval 172"/>
              <p:cNvSpPr>
                <a:spLocks noChangeArrowheads="1"/>
              </p:cNvSpPr>
              <p:nvPr/>
            </p:nvSpPr>
            <p:spPr bwMode="auto">
              <a:xfrm>
                <a:off x="1761" y="2094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8" name="Oval 173"/>
              <p:cNvSpPr>
                <a:spLocks noChangeArrowheads="1"/>
              </p:cNvSpPr>
              <p:nvPr/>
            </p:nvSpPr>
            <p:spPr bwMode="auto">
              <a:xfrm>
                <a:off x="2105" y="1853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19" name="Oval 174"/>
              <p:cNvSpPr>
                <a:spLocks noChangeArrowheads="1"/>
              </p:cNvSpPr>
              <p:nvPr/>
            </p:nvSpPr>
            <p:spPr bwMode="auto">
              <a:xfrm>
                <a:off x="2449" y="1804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0" name="Oval 175"/>
              <p:cNvSpPr>
                <a:spLocks noChangeArrowheads="1"/>
              </p:cNvSpPr>
              <p:nvPr/>
            </p:nvSpPr>
            <p:spPr bwMode="auto">
              <a:xfrm>
                <a:off x="2793" y="1733"/>
                <a:ext cx="56" cy="48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1" name="Oval 176"/>
              <p:cNvSpPr>
                <a:spLocks noChangeArrowheads="1"/>
              </p:cNvSpPr>
              <p:nvPr/>
            </p:nvSpPr>
            <p:spPr bwMode="auto">
              <a:xfrm>
                <a:off x="3140" y="2215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2" name="Oval 177"/>
              <p:cNvSpPr>
                <a:spLocks noChangeArrowheads="1"/>
              </p:cNvSpPr>
              <p:nvPr/>
            </p:nvSpPr>
            <p:spPr bwMode="auto">
              <a:xfrm>
                <a:off x="3484" y="2166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3" name="Oval 178"/>
              <p:cNvSpPr>
                <a:spLocks noChangeArrowheads="1"/>
              </p:cNvSpPr>
              <p:nvPr/>
            </p:nvSpPr>
            <p:spPr bwMode="auto">
              <a:xfrm>
                <a:off x="3828" y="1998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4" name="Oval 179"/>
              <p:cNvSpPr>
                <a:spLocks noChangeArrowheads="1"/>
              </p:cNvSpPr>
              <p:nvPr/>
            </p:nvSpPr>
            <p:spPr bwMode="auto">
              <a:xfrm>
                <a:off x="4172" y="2455"/>
                <a:ext cx="55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5" name="Oval 180"/>
              <p:cNvSpPr>
                <a:spLocks noChangeArrowheads="1"/>
              </p:cNvSpPr>
              <p:nvPr/>
            </p:nvSpPr>
            <p:spPr bwMode="auto">
              <a:xfrm>
                <a:off x="4516" y="2189"/>
                <a:ext cx="56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6" name="Oval 181"/>
              <p:cNvSpPr>
                <a:spLocks noChangeArrowheads="1"/>
              </p:cNvSpPr>
              <p:nvPr/>
            </p:nvSpPr>
            <p:spPr bwMode="auto">
              <a:xfrm>
                <a:off x="4860" y="2430"/>
                <a:ext cx="56" cy="47"/>
              </a:xfrm>
              <a:prstGeom prst="ellipse">
                <a:avLst/>
              </a:prstGeom>
              <a:solidFill>
                <a:srgbClr val="000080"/>
              </a:solidFill>
              <a:ln w="17463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7" name="Rectangle 182"/>
              <p:cNvSpPr>
                <a:spLocks noChangeArrowheads="1"/>
              </p:cNvSpPr>
              <p:nvPr/>
            </p:nvSpPr>
            <p:spPr bwMode="auto">
              <a:xfrm>
                <a:off x="1070" y="2068"/>
                <a:ext cx="64" cy="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228" name="Line 183"/>
              <p:cNvSpPr>
                <a:spLocks noChangeShapeType="1"/>
              </p:cNvSpPr>
              <p:nvPr/>
            </p:nvSpPr>
            <p:spPr bwMode="auto">
              <a:xfrm flipH="1" flipV="1">
                <a:off x="1072" y="2070"/>
                <a:ext cx="28" cy="24"/>
              </a:xfrm>
              <a:prstGeom prst="line">
                <a:avLst/>
              </a:prstGeom>
              <a:noFill/>
              <a:ln w="17463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9" name="Line 184"/>
              <p:cNvSpPr>
                <a:spLocks noChangeShapeType="1"/>
              </p:cNvSpPr>
              <p:nvPr/>
            </p:nvSpPr>
            <p:spPr bwMode="auto">
              <a:xfrm>
                <a:off x="1100" y="2094"/>
                <a:ext cx="28" cy="23"/>
              </a:xfrm>
              <a:prstGeom prst="line">
                <a:avLst/>
              </a:prstGeom>
              <a:noFill/>
              <a:ln w="17463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0" name="Line 185"/>
              <p:cNvSpPr>
                <a:spLocks noChangeShapeType="1"/>
              </p:cNvSpPr>
              <p:nvPr/>
            </p:nvSpPr>
            <p:spPr bwMode="auto">
              <a:xfrm flipH="1">
                <a:off x="1072" y="2094"/>
                <a:ext cx="28" cy="23"/>
              </a:xfrm>
              <a:prstGeom prst="line">
                <a:avLst/>
              </a:prstGeom>
              <a:noFill/>
              <a:ln w="17463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1" name="Line 186"/>
              <p:cNvSpPr>
                <a:spLocks noChangeShapeType="1"/>
              </p:cNvSpPr>
              <p:nvPr/>
            </p:nvSpPr>
            <p:spPr bwMode="auto">
              <a:xfrm flipV="1">
                <a:off x="1100" y="2070"/>
                <a:ext cx="28" cy="24"/>
              </a:xfrm>
              <a:prstGeom prst="line">
                <a:avLst/>
              </a:prstGeom>
              <a:noFill/>
              <a:ln w="17463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2" name="Rectangle 187"/>
              <p:cNvSpPr>
                <a:spLocks noChangeArrowheads="1"/>
              </p:cNvSpPr>
              <p:nvPr/>
            </p:nvSpPr>
            <p:spPr bwMode="auto">
              <a:xfrm>
                <a:off x="2084" y="3164"/>
                <a:ext cx="2122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400" b="1">
                    <a:solidFill>
                      <a:srgbClr val="000000"/>
                    </a:solidFill>
                    <a:latin typeface="Arial" charset="0"/>
                  </a:rPr>
                  <a:t>Gambar 2. Peta Kendali Peramalan Konstan</a:t>
                </a:r>
                <a:endParaRPr lang="en-US" sz="1400">
                  <a:latin typeface="Arial" charset="0"/>
                </a:endParaRPr>
              </a:p>
            </p:txBody>
          </p:sp>
          <p:sp>
            <p:nvSpPr>
              <p:cNvPr id="42233" name="Rectangle 188"/>
              <p:cNvSpPr>
                <a:spLocks noChangeArrowheads="1"/>
              </p:cNvSpPr>
              <p:nvPr/>
            </p:nvSpPr>
            <p:spPr bwMode="auto">
              <a:xfrm>
                <a:off x="794" y="2806"/>
                <a:ext cx="105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-30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34" name="Rectangle 189"/>
              <p:cNvSpPr>
                <a:spLocks noChangeArrowheads="1"/>
              </p:cNvSpPr>
              <p:nvPr/>
            </p:nvSpPr>
            <p:spPr bwMode="auto">
              <a:xfrm>
                <a:off x="794" y="2566"/>
                <a:ext cx="105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-20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35" name="Rectangle 190"/>
              <p:cNvSpPr>
                <a:spLocks noChangeArrowheads="1"/>
              </p:cNvSpPr>
              <p:nvPr/>
            </p:nvSpPr>
            <p:spPr bwMode="auto">
              <a:xfrm>
                <a:off x="794" y="2325"/>
                <a:ext cx="105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-10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36" name="Rectangle 191"/>
              <p:cNvSpPr>
                <a:spLocks noChangeArrowheads="1"/>
              </p:cNvSpPr>
              <p:nvPr/>
            </p:nvSpPr>
            <p:spPr bwMode="auto">
              <a:xfrm>
                <a:off x="847" y="2084"/>
                <a:ext cx="40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37" name="Rectangle 192"/>
              <p:cNvSpPr>
                <a:spLocks noChangeArrowheads="1"/>
              </p:cNvSpPr>
              <p:nvPr/>
            </p:nvSpPr>
            <p:spPr bwMode="auto">
              <a:xfrm>
                <a:off x="813" y="1844"/>
                <a:ext cx="80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10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38" name="Rectangle 193"/>
              <p:cNvSpPr>
                <a:spLocks noChangeArrowheads="1"/>
              </p:cNvSpPr>
              <p:nvPr/>
            </p:nvSpPr>
            <p:spPr bwMode="auto">
              <a:xfrm>
                <a:off x="813" y="1603"/>
                <a:ext cx="80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20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39" name="Rectangle 194"/>
              <p:cNvSpPr>
                <a:spLocks noChangeArrowheads="1"/>
              </p:cNvSpPr>
              <p:nvPr/>
            </p:nvSpPr>
            <p:spPr bwMode="auto">
              <a:xfrm>
                <a:off x="813" y="1363"/>
                <a:ext cx="80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30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0" name="Rectangle 195"/>
              <p:cNvSpPr>
                <a:spLocks noChangeArrowheads="1"/>
              </p:cNvSpPr>
              <p:nvPr/>
            </p:nvSpPr>
            <p:spPr bwMode="auto">
              <a:xfrm>
                <a:off x="1083" y="2884"/>
                <a:ext cx="37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J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1" name="Rectangle 196"/>
              <p:cNvSpPr>
                <a:spLocks noChangeArrowheads="1"/>
              </p:cNvSpPr>
              <p:nvPr/>
            </p:nvSpPr>
            <p:spPr bwMode="auto">
              <a:xfrm>
                <a:off x="1425" y="2884"/>
                <a:ext cx="45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F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2" name="Rectangle 197"/>
              <p:cNvSpPr>
                <a:spLocks noChangeArrowheads="1"/>
              </p:cNvSpPr>
              <p:nvPr/>
            </p:nvSpPr>
            <p:spPr bwMode="auto">
              <a:xfrm>
                <a:off x="1765" y="2884"/>
                <a:ext cx="61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M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3" name="Rectangle 198"/>
              <p:cNvSpPr>
                <a:spLocks noChangeArrowheads="1"/>
              </p:cNvSpPr>
              <p:nvPr/>
            </p:nvSpPr>
            <p:spPr bwMode="auto">
              <a:xfrm>
                <a:off x="2113" y="2884"/>
                <a:ext cx="48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4" name="Rectangle 199"/>
              <p:cNvSpPr>
                <a:spLocks noChangeArrowheads="1"/>
              </p:cNvSpPr>
              <p:nvPr/>
            </p:nvSpPr>
            <p:spPr bwMode="auto">
              <a:xfrm>
                <a:off x="2453" y="2884"/>
                <a:ext cx="61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M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5" name="Rectangle 200"/>
              <p:cNvSpPr>
                <a:spLocks noChangeArrowheads="1"/>
              </p:cNvSpPr>
              <p:nvPr/>
            </p:nvSpPr>
            <p:spPr bwMode="auto">
              <a:xfrm>
                <a:off x="2806" y="2884"/>
                <a:ext cx="36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J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6" name="Rectangle 201"/>
              <p:cNvSpPr>
                <a:spLocks noChangeArrowheads="1"/>
              </p:cNvSpPr>
              <p:nvPr/>
            </p:nvSpPr>
            <p:spPr bwMode="auto">
              <a:xfrm>
                <a:off x="3152" y="2884"/>
                <a:ext cx="37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J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7" name="Rectangle 202"/>
              <p:cNvSpPr>
                <a:spLocks noChangeArrowheads="1"/>
              </p:cNvSpPr>
              <p:nvPr/>
            </p:nvSpPr>
            <p:spPr bwMode="auto">
              <a:xfrm>
                <a:off x="3492" y="2884"/>
                <a:ext cx="49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8" name="Rectangle 203"/>
              <p:cNvSpPr>
                <a:spLocks noChangeArrowheads="1"/>
              </p:cNvSpPr>
              <p:nvPr/>
            </p:nvSpPr>
            <p:spPr bwMode="auto">
              <a:xfrm>
                <a:off x="3836" y="2884"/>
                <a:ext cx="48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</a:t>
                </a:r>
                <a:endParaRPr lang="en-US" sz="1000">
                  <a:latin typeface="Arial" charset="0"/>
                </a:endParaRPr>
              </a:p>
            </p:txBody>
          </p:sp>
          <p:sp>
            <p:nvSpPr>
              <p:cNvPr id="42249" name="Rectangle 204"/>
              <p:cNvSpPr>
                <a:spLocks noChangeArrowheads="1"/>
              </p:cNvSpPr>
              <p:nvPr/>
            </p:nvSpPr>
            <p:spPr bwMode="auto">
              <a:xfrm>
                <a:off x="4176" y="2884"/>
                <a:ext cx="57" cy="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/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O</a:t>
                </a:r>
              </a:p>
            </p:txBody>
          </p:sp>
        </p:grpSp>
        <p:sp>
          <p:nvSpPr>
            <p:cNvPr id="42045" name="Rectangle 205"/>
            <p:cNvSpPr>
              <a:spLocks noChangeArrowheads="1"/>
            </p:cNvSpPr>
            <p:nvPr/>
          </p:nvSpPr>
          <p:spPr bwMode="auto">
            <a:xfrm>
              <a:off x="4523" y="2884"/>
              <a:ext cx="53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42046" name="Rectangle 206"/>
            <p:cNvSpPr>
              <a:spLocks noChangeArrowheads="1"/>
            </p:cNvSpPr>
            <p:nvPr/>
          </p:nvSpPr>
          <p:spPr bwMode="auto">
            <a:xfrm>
              <a:off x="4867" y="2884"/>
              <a:ext cx="53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sz="1000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en-US" sz="1000">
                <a:latin typeface="Arial" charset="0"/>
              </a:endParaRPr>
            </a:p>
          </p:txBody>
        </p:sp>
        <p:sp>
          <p:nvSpPr>
            <p:cNvPr id="42047" name="Rectangle 207"/>
            <p:cNvSpPr>
              <a:spLocks noChangeArrowheads="1"/>
            </p:cNvSpPr>
            <p:nvPr/>
          </p:nvSpPr>
          <p:spPr bwMode="auto">
            <a:xfrm>
              <a:off x="2912" y="2976"/>
              <a:ext cx="244" cy="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Bulan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42048" name="Rectangle 208"/>
            <p:cNvSpPr>
              <a:spLocks noChangeArrowheads="1"/>
            </p:cNvSpPr>
            <p:nvPr/>
          </p:nvSpPr>
          <p:spPr bwMode="auto">
            <a:xfrm rot="-5400000">
              <a:off x="659" y="2041"/>
              <a:ext cx="153" cy="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en-US" sz="1200" b="1">
                  <a:solidFill>
                    <a:srgbClr val="000000"/>
                  </a:solidFill>
                  <a:latin typeface="Arial" charset="0"/>
                </a:rPr>
                <a:t>d' - d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42049" name="Line 209"/>
            <p:cNvSpPr>
              <a:spLocks noChangeShapeType="1"/>
            </p:cNvSpPr>
            <p:nvPr/>
          </p:nvSpPr>
          <p:spPr bwMode="auto">
            <a:xfrm>
              <a:off x="915" y="2122"/>
              <a:ext cx="397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990" name="Group 219"/>
          <p:cNvGrpSpPr>
            <a:grpSpLocks/>
          </p:cNvGrpSpPr>
          <p:nvPr/>
        </p:nvGrpSpPr>
        <p:grpSpPr bwMode="auto">
          <a:xfrm>
            <a:off x="6705600" y="1447800"/>
            <a:ext cx="1516063" cy="3429000"/>
            <a:chOff x="4224" y="912"/>
            <a:chExt cx="955" cy="2160"/>
          </a:xfrm>
        </p:grpSpPr>
        <p:sp>
          <p:nvSpPr>
            <p:cNvPr id="42041" name="Text Box 215"/>
            <p:cNvSpPr txBox="1">
              <a:spLocks noChangeArrowheads="1"/>
            </p:cNvSpPr>
            <p:nvPr/>
          </p:nvSpPr>
          <p:spPr bwMode="auto">
            <a:xfrm>
              <a:off x="4752" y="1920"/>
              <a:ext cx="367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CL</a:t>
              </a:r>
            </a:p>
          </p:txBody>
        </p:sp>
        <p:sp>
          <p:nvSpPr>
            <p:cNvPr id="42042" name="Text Box 216"/>
            <p:cNvSpPr txBox="1">
              <a:spLocks noChangeArrowheads="1"/>
            </p:cNvSpPr>
            <p:nvPr/>
          </p:nvSpPr>
          <p:spPr bwMode="auto">
            <a:xfrm>
              <a:off x="4224" y="912"/>
              <a:ext cx="912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UCL = +28.2</a:t>
              </a:r>
            </a:p>
          </p:txBody>
        </p:sp>
        <p:sp>
          <p:nvSpPr>
            <p:cNvPr id="42043" name="Text Box 217"/>
            <p:cNvSpPr txBox="1">
              <a:spLocks noChangeArrowheads="1"/>
            </p:cNvSpPr>
            <p:nvPr/>
          </p:nvSpPr>
          <p:spPr bwMode="auto">
            <a:xfrm>
              <a:off x="4320" y="2880"/>
              <a:ext cx="859" cy="19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b="1">
                  <a:latin typeface="Arial" charset="0"/>
                </a:rPr>
                <a:t>LCL = -28.2</a:t>
              </a:r>
            </a:p>
          </p:txBody>
        </p:sp>
      </p:grpSp>
      <p:sp>
        <p:nvSpPr>
          <p:cNvPr id="41991" name="Line 220"/>
          <p:cNvSpPr>
            <a:spLocks noChangeShapeType="1"/>
          </p:cNvSpPr>
          <p:nvPr/>
        </p:nvSpPr>
        <p:spPr bwMode="auto">
          <a:xfrm>
            <a:off x="1295400" y="2057400"/>
            <a:ext cx="6781800" cy="0"/>
          </a:xfrm>
          <a:prstGeom prst="line">
            <a:avLst/>
          </a:prstGeom>
          <a:noFill/>
          <a:ln w="9525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Line 221"/>
          <p:cNvSpPr>
            <a:spLocks noChangeShapeType="1"/>
          </p:cNvSpPr>
          <p:nvPr/>
        </p:nvSpPr>
        <p:spPr bwMode="auto">
          <a:xfrm>
            <a:off x="1295400" y="2667000"/>
            <a:ext cx="6781800" cy="0"/>
          </a:xfrm>
          <a:prstGeom prst="line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Line 222"/>
          <p:cNvSpPr>
            <a:spLocks noChangeShapeType="1"/>
          </p:cNvSpPr>
          <p:nvPr/>
        </p:nvSpPr>
        <p:spPr bwMode="auto">
          <a:xfrm>
            <a:off x="1371600" y="3810000"/>
            <a:ext cx="6781800" cy="0"/>
          </a:xfrm>
          <a:prstGeom prst="line">
            <a:avLst/>
          </a:prstGeom>
          <a:noFill/>
          <a:ln w="9525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Line 223"/>
          <p:cNvSpPr>
            <a:spLocks noChangeShapeType="1"/>
          </p:cNvSpPr>
          <p:nvPr/>
        </p:nvSpPr>
        <p:spPr bwMode="auto">
          <a:xfrm>
            <a:off x="1295400" y="4343400"/>
            <a:ext cx="6781800" cy="0"/>
          </a:xfrm>
          <a:prstGeom prst="line">
            <a:avLst/>
          </a:prstGeom>
          <a:noFill/>
          <a:ln w="9525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224"/>
          <p:cNvGrpSpPr>
            <a:grpSpLocks/>
          </p:cNvGrpSpPr>
          <p:nvPr/>
        </p:nvGrpSpPr>
        <p:grpSpPr bwMode="auto">
          <a:xfrm>
            <a:off x="381000" y="4343400"/>
            <a:ext cx="1447800" cy="1828800"/>
            <a:chOff x="1520" y="912"/>
            <a:chExt cx="2224" cy="1152"/>
          </a:xfrm>
        </p:grpSpPr>
        <p:grpSp>
          <p:nvGrpSpPr>
            <p:cNvPr id="41996" name="Group 225"/>
            <p:cNvGrpSpPr>
              <a:grpSpLocks/>
            </p:cNvGrpSpPr>
            <p:nvPr/>
          </p:nvGrpSpPr>
          <p:grpSpPr bwMode="auto">
            <a:xfrm>
              <a:off x="1520" y="912"/>
              <a:ext cx="986" cy="1008"/>
              <a:chOff x="2880" y="768"/>
              <a:chExt cx="986" cy="1008"/>
            </a:xfrm>
          </p:grpSpPr>
          <p:sp>
            <p:nvSpPr>
              <p:cNvPr id="41998" name="Text Box 226"/>
              <p:cNvSpPr txBox="1">
                <a:spLocks noChangeArrowheads="1"/>
              </p:cNvSpPr>
              <p:nvPr/>
            </p:nvSpPr>
            <p:spPr bwMode="auto">
              <a:xfrm>
                <a:off x="3744" y="1067"/>
                <a:ext cx="12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id-ID">
                  <a:latin typeface="Times New Roman" pitchFamily="18" charset="0"/>
                  <a:sym typeface="Wingdings 3" pitchFamily="18" charset="2"/>
                </a:endParaRPr>
              </a:p>
            </p:txBody>
          </p:sp>
          <p:grpSp>
            <p:nvGrpSpPr>
              <p:cNvPr id="41999" name="Group 227"/>
              <p:cNvGrpSpPr>
                <a:grpSpLocks/>
              </p:cNvGrpSpPr>
              <p:nvPr/>
            </p:nvGrpSpPr>
            <p:grpSpPr bwMode="auto">
              <a:xfrm>
                <a:off x="2880" y="768"/>
                <a:ext cx="816" cy="1008"/>
                <a:chOff x="2034" y="2119"/>
                <a:chExt cx="1363" cy="1645"/>
              </a:xfrm>
            </p:grpSpPr>
            <p:sp>
              <p:nvSpPr>
                <p:cNvPr id="42000" name="Freeform 228"/>
                <p:cNvSpPr>
                  <a:spLocks/>
                </p:cNvSpPr>
                <p:nvPr/>
              </p:nvSpPr>
              <p:spPr bwMode="auto">
                <a:xfrm>
                  <a:off x="2176" y="2563"/>
                  <a:ext cx="675" cy="1197"/>
                </a:xfrm>
                <a:custGeom>
                  <a:avLst/>
                  <a:gdLst>
                    <a:gd name="T0" fmla="*/ 0 w 5401"/>
                    <a:gd name="T1" fmla="*/ 0 h 9581"/>
                    <a:gd name="T2" fmla="*/ 0 w 5401"/>
                    <a:gd name="T3" fmla="*/ 0 h 9581"/>
                    <a:gd name="T4" fmla="*/ 0 w 5401"/>
                    <a:gd name="T5" fmla="*/ 0 h 9581"/>
                    <a:gd name="T6" fmla="*/ 0 w 5401"/>
                    <a:gd name="T7" fmla="*/ 0 h 9581"/>
                    <a:gd name="T8" fmla="*/ 0 w 5401"/>
                    <a:gd name="T9" fmla="*/ 0 h 9581"/>
                    <a:gd name="T10" fmla="*/ 0 w 5401"/>
                    <a:gd name="T11" fmla="*/ 0 h 9581"/>
                    <a:gd name="T12" fmla="*/ 0 w 5401"/>
                    <a:gd name="T13" fmla="*/ 0 h 9581"/>
                    <a:gd name="T14" fmla="*/ 0 w 5401"/>
                    <a:gd name="T15" fmla="*/ 0 h 9581"/>
                    <a:gd name="T16" fmla="*/ 0 w 5401"/>
                    <a:gd name="T17" fmla="*/ 0 h 9581"/>
                    <a:gd name="T18" fmla="*/ 0 w 5401"/>
                    <a:gd name="T19" fmla="*/ 0 h 9581"/>
                    <a:gd name="T20" fmla="*/ 0 w 5401"/>
                    <a:gd name="T21" fmla="*/ 0 h 9581"/>
                    <a:gd name="T22" fmla="*/ 0 w 5401"/>
                    <a:gd name="T23" fmla="*/ 0 h 9581"/>
                    <a:gd name="T24" fmla="*/ 0 w 5401"/>
                    <a:gd name="T25" fmla="*/ 0 h 9581"/>
                    <a:gd name="T26" fmla="*/ 0 w 5401"/>
                    <a:gd name="T27" fmla="*/ 0 h 9581"/>
                    <a:gd name="T28" fmla="*/ 0 w 5401"/>
                    <a:gd name="T29" fmla="*/ 0 h 9581"/>
                    <a:gd name="T30" fmla="*/ 0 w 5401"/>
                    <a:gd name="T31" fmla="*/ 0 h 9581"/>
                    <a:gd name="T32" fmla="*/ 0 w 5401"/>
                    <a:gd name="T33" fmla="*/ 0 h 9581"/>
                    <a:gd name="T34" fmla="*/ 0 w 5401"/>
                    <a:gd name="T35" fmla="*/ 0 h 9581"/>
                    <a:gd name="T36" fmla="*/ 0 w 5401"/>
                    <a:gd name="T37" fmla="*/ 0 h 9581"/>
                    <a:gd name="T38" fmla="*/ 0 w 5401"/>
                    <a:gd name="T39" fmla="*/ 0 h 9581"/>
                    <a:gd name="T40" fmla="*/ 0 w 5401"/>
                    <a:gd name="T41" fmla="*/ 0 h 9581"/>
                    <a:gd name="T42" fmla="*/ 0 w 5401"/>
                    <a:gd name="T43" fmla="*/ 0 h 9581"/>
                    <a:gd name="T44" fmla="*/ 0 w 5401"/>
                    <a:gd name="T45" fmla="*/ 0 h 9581"/>
                    <a:gd name="T46" fmla="*/ 0 w 5401"/>
                    <a:gd name="T47" fmla="*/ 0 h 9581"/>
                    <a:gd name="T48" fmla="*/ 0 w 5401"/>
                    <a:gd name="T49" fmla="*/ 0 h 9581"/>
                    <a:gd name="T50" fmla="*/ 0 w 5401"/>
                    <a:gd name="T51" fmla="*/ 0 h 9581"/>
                    <a:gd name="T52" fmla="*/ 0 w 5401"/>
                    <a:gd name="T53" fmla="*/ 0 h 9581"/>
                    <a:gd name="T54" fmla="*/ 0 w 5401"/>
                    <a:gd name="T55" fmla="*/ 0 h 9581"/>
                    <a:gd name="T56" fmla="*/ 0 w 5401"/>
                    <a:gd name="T57" fmla="*/ 0 h 9581"/>
                    <a:gd name="T58" fmla="*/ 0 w 5401"/>
                    <a:gd name="T59" fmla="*/ 0 h 9581"/>
                    <a:gd name="T60" fmla="*/ 0 w 5401"/>
                    <a:gd name="T61" fmla="*/ 0 h 958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401"/>
                    <a:gd name="T94" fmla="*/ 0 h 9581"/>
                    <a:gd name="T95" fmla="*/ 5401 w 5401"/>
                    <a:gd name="T96" fmla="*/ 9581 h 958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401" h="9581">
                      <a:moveTo>
                        <a:pt x="4619" y="1950"/>
                      </a:moveTo>
                      <a:lnTo>
                        <a:pt x="4619" y="1760"/>
                      </a:lnTo>
                      <a:lnTo>
                        <a:pt x="4344" y="1384"/>
                      </a:lnTo>
                      <a:lnTo>
                        <a:pt x="1966" y="376"/>
                      </a:lnTo>
                      <a:lnTo>
                        <a:pt x="1034" y="0"/>
                      </a:lnTo>
                      <a:lnTo>
                        <a:pt x="1013" y="658"/>
                      </a:lnTo>
                      <a:lnTo>
                        <a:pt x="791" y="1255"/>
                      </a:lnTo>
                      <a:lnTo>
                        <a:pt x="0" y="3579"/>
                      </a:lnTo>
                      <a:lnTo>
                        <a:pt x="79" y="9077"/>
                      </a:lnTo>
                      <a:lnTo>
                        <a:pt x="224" y="9294"/>
                      </a:lnTo>
                      <a:lnTo>
                        <a:pt x="716" y="9551"/>
                      </a:lnTo>
                      <a:lnTo>
                        <a:pt x="1206" y="9581"/>
                      </a:lnTo>
                      <a:lnTo>
                        <a:pt x="1061" y="9169"/>
                      </a:lnTo>
                      <a:lnTo>
                        <a:pt x="1158" y="9047"/>
                      </a:lnTo>
                      <a:lnTo>
                        <a:pt x="1158" y="8732"/>
                      </a:lnTo>
                      <a:lnTo>
                        <a:pt x="1281" y="8481"/>
                      </a:lnTo>
                      <a:lnTo>
                        <a:pt x="1281" y="8167"/>
                      </a:lnTo>
                      <a:lnTo>
                        <a:pt x="1401" y="7630"/>
                      </a:lnTo>
                      <a:lnTo>
                        <a:pt x="2528" y="6309"/>
                      </a:lnTo>
                      <a:lnTo>
                        <a:pt x="4149" y="8767"/>
                      </a:lnTo>
                      <a:lnTo>
                        <a:pt x="4934" y="8955"/>
                      </a:lnTo>
                      <a:lnTo>
                        <a:pt x="5401" y="8922"/>
                      </a:lnTo>
                      <a:lnTo>
                        <a:pt x="5135" y="8732"/>
                      </a:lnTo>
                      <a:lnTo>
                        <a:pt x="4911" y="8414"/>
                      </a:lnTo>
                      <a:lnTo>
                        <a:pt x="4911" y="8230"/>
                      </a:lnTo>
                      <a:lnTo>
                        <a:pt x="4812" y="7915"/>
                      </a:lnTo>
                      <a:lnTo>
                        <a:pt x="4637" y="7823"/>
                      </a:lnTo>
                      <a:lnTo>
                        <a:pt x="4544" y="7383"/>
                      </a:lnTo>
                      <a:lnTo>
                        <a:pt x="4371" y="2701"/>
                      </a:lnTo>
                      <a:lnTo>
                        <a:pt x="4471" y="2230"/>
                      </a:lnTo>
                      <a:lnTo>
                        <a:pt x="4619" y="1950"/>
                      </a:lnTo>
                      <a:close/>
                    </a:path>
                  </a:pathLst>
                </a:custGeom>
                <a:solidFill>
                  <a:srgbClr val="70230C"/>
                </a:solidFill>
                <a:ln w="0">
                  <a:solidFill>
                    <a:srgbClr val="70230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1" name="Freeform 229"/>
                <p:cNvSpPr>
                  <a:spLocks/>
                </p:cNvSpPr>
                <p:nvPr/>
              </p:nvSpPr>
              <p:spPr bwMode="auto">
                <a:xfrm>
                  <a:off x="2283" y="2695"/>
                  <a:ext cx="1097" cy="810"/>
                </a:xfrm>
                <a:custGeom>
                  <a:avLst/>
                  <a:gdLst>
                    <a:gd name="T0" fmla="*/ 0 w 8777"/>
                    <a:gd name="T1" fmla="*/ 0 h 6476"/>
                    <a:gd name="T2" fmla="*/ 0 w 8777"/>
                    <a:gd name="T3" fmla="*/ 0 h 6476"/>
                    <a:gd name="T4" fmla="*/ 0 w 8777"/>
                    <a:gd name="T5" fmla="*/ 0 h 6476"/>
                    <a:gd name="T6" fmla="*/ 0 w 8777"/>
                    <a:gd name="T7" fmla="*/ 0 h 6476"/>
                    <a:gd name="T8" fmla="*/ 0 w 8777"/>
                    <a:gd name="T9" fmla="*/ 0 h 6476"/>
                    <a:gd name="T10" fmla="*/ 0 w 8777"/>
                    <a:gd name="T11" fmla="*/ 0 h 6476"/>
                    <a:gd name="T12" fmla="*/ 0 w 8777"/>
                    <a:gd name="T13" fmla="*/ 0 h 6476"/>
                    <a:gd name="T14" fmla="*/ 0 w 8777"/>
                    <a:gd name="T15" fmla="*/ 0 h 6476"/>
                    <a:gd name="T16" fmla="*/ 0 w 8777"/>
                    <a:gd name="T17" fmla="*/ 0 h 6476"/>
                    <a:gd name="T18" fmla="*/ 0 w 8777"/>
                    <a:gd name="T19" fmla="*/ 0 h 6476"/>
                    <a:gd name="T20" fmla="*/ 0 w 8777"/>
                    <a:gd name="T21" fmla="*/ 0 h 6476"/>
                    <a:gd name="T22" fmla="*/ 0 w 8777"/>
                    <a:gd name="T23" fmla="*/ 0 h 6476"/>
                    <a:gd name="T24" fmla="*/ 0 w 8777"/>
                    <a:gd name="T25" fmla="*/ 0 h 6476"/>
                    <a:gd name="T26" fmla="*/ 0 w 8777"/>
                    <a:gd name="T27" fmla="*/ 0 h 6476"/>
                    <a:gd name="T28" fmla="*/ 0 w 8777"/>
                    <a:gd name="T29" fmla="*/ 0 h 6476"/>
                    <a:gd name="T30" fmla="*/ 0 w 8777"/>
                    <a:gd name="T31" fmla="*/ 0 h 6476"/>
                    <a:gd name="T32" fmla="*/ 0 w 8777"/>
                    <a:gd name="T33" fmla="*/ 0 h 6476"/>
                    <a:gd name="T34" fmla="*/ 0 w 8777"/>
                    <a:gd name="T35" fmla="*/ 0 h 6476"/>
                    <a:gd name="T36" fmla="*/ 0 w 8777"/>
                    <a:gd name="T37" fmla="*/ 0 h 6476"/>
                    <a:gd name="T38" fmla="*/ 0 w 8777"/>
                    <a:gd name="T39" fmla="*/ 0 h 6476"/>
                    <a:gd name="T40" fmla="*/ 0 w 8777"/>
                    <a:gd name="T41" fmla="*/ 0 h 6476"/>
                    <a:gd name="T42" fmla="*/ 0 w 8777"/>
                    <a:gd name="T43" fmla="*/ 0 h 6476"/>
                    <a:gd name="T44" fmla="*/ 0 w 8777"/>
                    <a:gd name="T45" fmla="*/ 0 h 6476"/>
                    <a:gd name="T46" fmla="*/ 0 w 8777"/>
                    <a:gd name="T47" fmla="*/ 0 h 6476"/>
                    <a:gd name="T48" fmla="*/ 0 w 8777"/>
                    <a:gd name="T49" fmla="*/ 0 h 6476"/>
                    <a:gd name="T50" fmla="*/ 0 w 8777"/>
                    <a:gd name="T51" fmla="*/ 0 h 6476"/>
                    <a:gd name="T52" fmla="*/ 0 w 8777"/>
                    <a:gd name="T53" fmla="*/ 0 h 6476"/>
                    <a:gd name="T54" fmla="*/ 0 w 8777"/>
                    <a:gd name="T55" fmla="*/ 0 h 6476"/>
                    <a:gd name="T56" fmla="*/ 0 w 8777"/>
                    <a:gd name="T57" fmla="*/ 0 h 6476"/>
                    <a:gd name="T58" fmla="*/ 0 w 8777"/>
                    <a:gd name="T59" fmla="*/ 0 h 6476"/>
                    <a:gd name="T60" fmla="*/ 0 w 8777"/>
                    <a:gd name="T61" fmla="*/ 0 h 6476"/>
                    <a:gd name="T62" fmla="*/ 0 w 8777"/>
                    <a:gd name="T63" fmla="*/ 0 h 6476"/>
                    <a:gd name="T64" fmla="*/ 0 w 8777"/>
                    <a:gd name="T65" fmla="*/ 0 h 6476"/>
                    <a:gd name="T66" fmla="*/ 0 w 8777"/>
                    <a:gd name="T67" fmla="*/ 0 h 6476"/>
                    <a:gd name="T68" fmla="*/ 0 w 8777"/>
                    <a:gd name="T69" fmla="*/ 0 h 6476"/>
                    <a:gd name="T70" fmla="*/ 0 w 8777"/>
                    <a:gd name="T71" fmla="*/ 0 h 6476"/>
                    <a:gd name="T72" fmla="*/ 0 w 8777"/>
                    <a:gd name="T73" fmla="*/ 0 h 6476"/>
                    <a:gd name="T74" fmla="*/ 0 w 8777"/>
                    <a:gd name="T75" fmla="*/ 0 h 6476"/>
                    <a:gd name="T76" fmla="*/ 0 w 8777"/>
                    <a:gd name="T77" fmla="*/ 0 h 6476"/>
                    <a:gd name="T78" fmla="*/ 0 w 8777"/>
                    <a:gd name="T79" fmla="*/ 0 h 6476"/>
                    <a:gd name="T80" fmla="*/ 0 w 8777"/>
                    <a:gd name="T81" fmla="*/ 0 h 6476"/>
                    <a:gd name="T82" fmla="*/ 0 w 8777"/>
                    <a:gd name="T83" fmla="*/ 0 h 6476"/>
                    <a:gd name="T84" fmla="*/ 0 w 8777"/>
                    <a:gd name="T85" fmla="*/ 0 h 6476"/>
                    <a:gd name="T86" fmla="*/ 0 w 8777"/>
                    <a:gd name="T87" fmla="*/ 0 h 6476"/>
                    <a:gd name="T88" fmla="*/ 0 w 8777"/>
                    <a:gd name="T89" fmla="*/ 0 h 6476"/>
                    <a:gd name="T90" fmla="*/ 0 w 8777"/>
                    <a:gd name="T91" fmla="*/ 0 h 6476"/>
                    <a:gd name="T92" fmla="*/ 0 w 8777"/>
                    <a:gd name="T93" fmla="*/ 0 h 6476"/>
                    <a:gd name="T94" fmla="*/ 0 w 8777"/>
                    <a:gd name="T95" fmla="*/ 0 h 6476"/>
                    <a:gd name="T96" fmla="*/ 0 w 8777"/>
                    <a:gd name="T97" fmla="*/ 0 h 6476"/>
                    <a:gd name="T98" fmla="*/ 0 w 8777"/>
                    <a:gd name="T99" fmla="*/ 0 h 6476"/>
                    <a:gd name="T100" fmla="*/ 0 w 8777"/>
                    <a:gd name="T101" fmla="*/ 0 h 647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8777"/>
                    <a:gd name="T154" fmla="*/ 0 h 6476"/>
                    <a:gd name="T155" fmla="*/ 8777 w 8777"/>
                    <a:gd name="T156" fmla="*/ 6476 h 6476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8777" h="6476">
                      <a:moveTo>
                        <a:pt x="7501" y="853"/>
                      </a:moveTo>
                      <a:lnTo>
                        <a:pt x="7598" y="640"/>
                      </a:lnTo>
                      <a:lnTo>
                        <a:pt x="8003" y="0"/>
                      </a:lnTo>
                      <a:lnTo>
                        <a:pt x="7394" y="189"/>
                      </a:lnTo>
                      <a:lnTo>
                        <a:pt x="6749" y="477"/>
                      </a:lnTo>
                      <a:lnTo>
                        <a:pt x="6215" y="803"/>
                      </a:lnTo>
                      <a:lnTo>
                        <a:pt x="5864" y="1087"/>
                      </a:lnTo>
                      <a:lnTo>
                        <a:pt x="5512" y="1420"/>
                      </a:lnTo>
                      <a:lnTo>
                        <a:pt x="5145" y="1841"/>
                      </a:lnTo>
                      <a:lnTo>
                        <a:pt x="4866" y="2224"/>
                      </a:lnTo>
                      <a:lnTo>
                        <a:pt x="4774" y="2433"/>
                      </a:lnTo>
                      <a:lnTo>
                        <a:pt x="4496" y="2433"/>
                      </a:lnTo>
                      <a:lnTo>
                        <a:pt x="3854" y="2105"/>
                      </a:lnTo>
                      <a:lnTo>
                        <a:pt x="3040" y="1680"/>
                      </a:lnTo>
                      <a:lnTo>
                        <a:pt x="1176" y="336"/>
                      </a:lnTo>
                      <a:lnTo>
                        <a:pt x="1105" y="640"/>
                      </a:lnTo>
                      <a:lnTo>
                        <a:pt x="887" y="543"/>
                      </a:lnTo>
                      <a:lnTo>
                        <a:pt x="934" y="853"/>
                      </a:lnTo>
                      <a:lnTo>
                        <a:pt x="809" y="828"/>
                      </a:lnTo>
                      <a:lnTo>
                        <a:pt x="887" y="1110"/>
                      </a:lnTo>
                      <a:lnTo>
                        <a:pt x="919" y="1889"/>
                      </a:lnTo>
                      <a:lnTo>
                        <a:pt x="919" y="2548"/>
                      </a:lnTo>
                      <a:lnTo>
                        <a:pt x="861" y="3095"/>
                      </a:lnTo>
                      <a:lnTo>
                        <a:pt x="659" y="4538"/>
                      </a:lnTo>
                      <a:lnTo>
                        <a:pt x="385" y="5245"/>
                      </a:lnTo>
                      <a:lnTo>
                        <a:pt x="0" y="6143"/>
                      </a:lnTo>
                      <a:lnTo>
                        <a:pt x="385" y="6192"/>
                      </a:lnTo>
                      <a:lnTo>
                        <a:pt x="1913" y="6214"/>
                      </a:lnTo>
                      <a:lnTo>
                        <a:pt x="2780" y="6309"/>
                      </a:lnTo>
                      <a:lnTo>
                        <a:pt x="3483" y="6476"/>
                      </a:lnTo>
                      <a:lnTo>
                        <a:pt x="3651" y="6331"/>
                      </a:lnTo>
                      <a:lnTo>
                        <a:pt x="4203" y="5880"/>
                      </a:lnTo>
                      <a:lnTo>
                        <a:pt x="4699" y="5578"/>
                      </a:lnTo>
                      <a:lnTo>
                        <a:pt x="5436" y="5316"/>
                      </a:lnTo>
                      <a:lnTo>
                        <a:pt x="5568" y="4866"/>
                      </a:lnTo>
                      <a:lnTo>
                        <a:pt x="5749" y="4371"/>
                      </a:lnTo>
                      <a:lnTo>
                        <a:pt x="5993" y="3898"/>
                      </a:lnTo>
                      <a:lnTo>
                        <a:pt x="6531" y="3026"/>
                      </a:lnTo>
                      <a:lnTo>
                        <a:pt x="7042" y="2486"/>
                      </a:lnTo>
                      <a:lnTo>
                        <a:pt x="7353" y="2176"/>
                      </a:lnTo>
                      <a:lnTo>
                        <a:pt x="7779" y="1889"/>
                      </a:lnTo>
                      <a:lnTo>
                        <a:pt x="8313" y="1609"/>
                      </a:lnTo>
                      <a:lnTo>
                        <a:pt x="8777" y="1372"/>
                      </a:lnTo>
                      <a:lnTo>
                        <a:pt x="8535" y="1301"/>
                      </a:lnTo>
                      <a:lnTo>
                        <a:pt x="8224" y="1278"/>
                      </a:lnTo>
                      <a:lnTo>
                        <a:pt x="7850" y="1278"/>
                      </a:lnTo>
                      <a:lnTo>
                        <a:pt x="8132" y="991"/>
                      </a:lnTo>
                      <a:lnTo>
                        <a:pt x="8517" y="588"/>
                      </a:lnTo>
                      <a:lnTo>
                        <a:pt x="8132" y="662"/>
                      </a:lnTo>
                      <a:lnTo>
                        <a:pt x="7668" y="784"/>
                      </a:lnTo>
                      <a:lnTo>
                        <a:pt x="7501" y="8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2" name="Freeform 230"/>
                <p:cNvSpPr>
                  <a:spLocks/>
                </p:cNvSpPr>
                <p:nvPr/>
              </p:nvSpPr>
              <p:spPr bwMode="auto">
                <a:xfrm>
                  <a:off x="2242" y="2998"/>
                  <a:ext cx="238" cy="313"/>
                </a:xfrm>
                <a:custGeom>
                  <a:avLst/>
                  <a:gdLst>
                    <a:gd name="T0" fmla="*/ 0 w 1909"/>
                    <a:gd name="T1" fmla="*/ 0 h 2509"/>
                    <a:gd name="T2" fmla="*/ 0 w 1909"/>
                    <a:gd name="T3" fmla="*/ 0 h 2509"/>
                    <a:gd name="T4" fmla="*/ 0 w 1909"/>
                    <a:gd name="T5" fmla="*/ 0 h 2509"/>
                    <a:gd name="T6" fmla="*/ 0 w 1909"/>
                    <a:gd name="T7" fmla="*/ 0 h 2509"/>
                    <a:gd name="T8" fmla="*/ 0 w 1909"/>
                    <a:gd name="T9" fmla="*/ 0 h 2509"/>
                    <a:gd name="T10" fmla="*/ 0 w 1909"/>
                    <a:gd name="T11" fmla="*/ 0 h 2509"/>
                    <a:gd name="T12" fmla="*/ 0 w 1909"/>
                    <a:gd name="T13" fmla="*/ 0 h 2509"/>
                    <a:gd name="T14" fmla="*/ 0 w 1909"/>
                    <a:gd name="T15" fmla="*/ 0 h 2509"/>
                    <a:gd name="T16" fmla="*/ 0 w 1909"/>
                    <a:gd name="T17" fmla="*/ 0 h 2509"/>
                    <a:gd name="T18" fmla="*/ 0 w 1909"/>
                    <a:gd name="T19" fmla="*/ 0 h 2509"/>
                    <a:gd name="T20" fmla="*/ 0 w 1909"/>
                    <a:gd name="T21" fmla="*/ 0 h 2509"/>
                    <a:gd name="T22" fmla="*/ 0 w 1909"/>
                    <a:gd name="T23" fmla="*/ 0 h 2509"/>
                    <a:gd name="T24" fmla="*/ 0 w 1909"/>
                    <a:gd name="T25" fmla="*/ 0 h 2509"/>
                    <a:gd name="T26" fmla="*/ 0 w 1909"/>
                    <a:gd name="T27" fmla="*/ 0 h 2509"/>
                    <a:gd name="T28" fmla="*/ 0 w 1909"/>
                    <a:gd name="T29" fmla="*/ 0 h 2509"/>
                    <a:gd name="T30" fmla="*/ 0 w 1909"/>
                    <a:gd name="T31" fmla="*/ 0 h 2509"/>
                    <a:gd name="T32" fmla="*/ 0 w 1909"/>
                    <a:gd name="T33" fmla="*/ 0 h 2509"/>
                    <a:gd name="T34" fmla="*/ 0 w 1909"/>
                    <a:gd name="T35" fmla="*/ 0 h 2509"/>
                    <a:gd name="T36" fmla="*/ 0 w 1909"/>
                    <a:gd name="T37" fmla="*/ 0 h 2509"/>
                    <a:gd name="T38" fmla="*/ 0 w 1909"/>
                    <a:gd name="T39" fmla="*/ 0 h 2509"/>
                    <a:gd name="T40" fmla="*/ 0 w 1909"/>
                    <a:gd name="T41" fmla="*/ 0 h 2509"/>
                    <a:gd name="T42" fmla="*/ 0 w 1909"/>
                    <a:gd name="T43" fmla="*/ 0 h 2509"/>
                    <a:gd name="T44" fmla="*/ 0 w 1909"/>
                    <a:gd name="T45" fmla="*/ 0 h 2509"/>
                    <a:gd name="T46" fmla="*/ 0 w 1909"/>
                    <a:gd name="T47" fmla="*/ 0 h 2509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1909"/>
                    <a:gd name="T73" fmla="*/ 0 h 2509"/>
                    <a:gd name="T74" fmla="*/ 1909 w 1909"/>
                    <a:gd name="T75" fmla="*/ 2509 h 2509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1909" h="2509">
                      <a:moveTo>
                        <a:pt x="1245" y="0"/>
                      </a:moveTo>
                      <a:lnTo>
                        <a:pt x="1227" y="297"/>
                      </a:lnTo>
                      <a:lnTo>
                        <a:pt x="1179" y="620"/>
                      </a:lnTo>
                      <a:lnTo>
                        <a:pt x="1213" y="710"/>
                      </a:lnTo>
                      <a:lnTo>
                        <a:pt x="1568" y="1022"/>
                      </a:lnTo>
                      <a:lnTo>
                        <a:pt x="1856" y="1181"/>
                      </a:lnTo>
                      <a:lnTo>
                        <a:pt x="1909" y="1320"/>
                      </a:lnTo>
                      <a:lnTo>
                        <a:pt x="1823" y="1440"/>
                      </a:lnTo>
                      <a:lnTo>
                        <a:pt x="1339" y="1461"/>
                      </a:lnTo>
                      <a:lnTo>
                        <a:pt x="1612" y="1791"/>
                      </a:lnTo>
                      <a:lnTo>
                        <a:pt x="1697" y="1992"/>
                      </a:lnTo>
                      <a:lnTo>
                        <a:pt x="1624" y="2129"/>
                      </a:lnTo>
                      <a:lnTo>
                        <a:pt x="1426" y="2173"/>
                      </a:lnTo>
                      <a:lnTo>
                        <a:pt x="1489" y="2315"/>
                      </a:lnTo>
                      <a:lnTo>
                        <a:pt x="1467" y="2460"/>
                      </a:lnTo>
                      <a:lnTo>
                        <a:pt x="1143" y="2509"/>
                      </a:lnTo>
                      <a:lnTo>
                        <a:pt x="507" y="2372"/>
                      </a:lnTo>
                      <a:lnTo>
                        <a:pt x="140" y="2076"/>
                      </a:lnTo>
                      <a:lnTo>
                        <a:pt x="0" y="1661"/>
                      </a:lnTo>
                      <a:lnTo>
                        <a:pt x="56" y="1209"/>
                      </a:lnTo>
                      <a:lnTo>
                        <a:pt x="489" y="504"/>
                      </a:lnTo>
                      <a:lnTo>
                        <a:pt x="728" y="183"/>
                      </a:lnTo>
                      <a:lnTo>
                        <a:pt x="1090" y="9"/>
                      </a:lnTo>
                      <a:lnTo>
                        <a:pt x="1245" y="0"/>
                      </a:lnTo>
                      <a:close/>
                    </a:path>
                  </a:pathLst>
                </a:custGeom>
                <a:solidFill>
                  <a:srgbClr val="FFC98E"/>
                </a:solidFill>
                <a:ln w="0">
                  <a:solidFill>
                    <a:srgbClr val="FFC98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3" name="Freeform 231"/>
                <p:cNvSpPr>
                  <a:spLocks/>
                </p:cNvSpPr>
                <p:nvPr/>
              </p:nvSpPr>
              <p:spPr bwMode="auto">
                <a:xfrm>
                  <a:off x="2228" y="3069"/>
                  <a:ext cx="74" cy="123"/>
                </a:xfrm>
                <a:custGeom>
                  <a:avLst/>
                  <a:gdLst>
                    <a:gd name="T0" fmla="*/ 0 w 586"/>
                    <a:gd name="T1" fmla="*/ 0 h 981"/>
                    <a:gd name="T2" fmla="*/ 0 w 586"/>
                    <a:gd name="T3" fmla="*/ 0 h 981"/>
                    <a:gd name="T4" fmla="*/ 0 w 586"/>
                    <a:gd name="T5" fmla="*/ 0 h 981"/>
                    <a:gd name="T6" fmla="*/ 0 w 586"/>
                    <a:gd name="T7" fmla="*/ 0 h 981"/>
                    <a:gd name="T8" fmla="*/ 0 w 586"/>
                    <a:gd name="T9" fmla="*/ 0 h 981"/>
                    <a:gd name="T10" fmla="*/ 0 w 586"/>
                    <a:gd name="T11" fmla="*/ 0 h 981"/>
                    <a:gd name="T12" fmla="*/ 0 w 586"/>
                    <a:gd name="T13" fmla="*/ 0 h 981"/>
                    <a:gd name="T14" fmla="*/ 0 w 586"/>
                    <a:gd name="T15" fmla="*/ 0 h 98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86"/>
                    <a:gd name="T25" fmla="*/ 0 h 981"/>
                    <a:gd name="T26" fmla="*/ 586 w 586"/>
                    <a:gd name="T27" fmla="*/ 981 h 98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86" h="981">
                      <a:moveTo>
                        <a:pt x="530" y="0"/>
                      </a:moveTo>
                      <a:lnTo>
                        <a:pt x="586" y="327"/>
                      </a:lnTo>
                      <a:lnTo>
                        <a:pt x="286" y="677"/>
                      </a:lnTo>
                      <a:lnTo>
                        <a:pt x="151" y="981"/>
                      </a:lnTo>
                      <a:lnTo>
                        <a:pt x="0" y="707"/>
                      </a:lnTo>
                      <a:lnTo>
                        <a:pt x="163" y="361"/>
                      </a:lnTo>
                      <a:lnTo>
                        <a:pt x="400" y="71"/>
                      </a:lnTo>
                      <a:lnTo>
                        <a:pt x="53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4" name="Freeform 232"/>
                <p:cNvSpPr>
                  <a:spLocks/>
                </p:cNvSpPr>
                <p:nvPr/>
              </p:nvSpPr>
              <p:spPr bwMode="auto">
                <a:xfrm>
                  <a:off x="2983" y="3007"/>
                  <a:ext cx="200" cy="256"/>
                </a:xfrm>
                <a:custGeom>
                  <a:avLst/>
                  <a:gdLst>
                    <a:gd name="T0" fmla="*/ 0 w 1601"/>
                    <a:gd name="T1" fmla="*/ 0 h 2044"/>
                    <a:gd name="T2" fmla="*/ 0 w 1601"/>
                    <a:gd name="T3" fmla="*/ 0 h 2044"/>
                    <a:gd name="T4" fmla="*/ 0 w 1601"/>
                    <a:gd name="T5" fmla="*/ 0 h 2044"/>
                    <a:gd name="T6" fmla="*/ 0 w 1601"/>
                    <a:gd name="T7" fmla="*/ 0 h 2044"/>
                    <a:gd name="T8" fmla="*/ 0 w 1601"/>
                    <a:gd name="T9" fmla="*/ 0 h 2044"/>
                    <a:gd name="T10" fmla="*/ 0 w 1601"/>
                    <a:gd name="T11" fmla="*/ 0 h 2044"/>
                    <a:gd name="T12" fmla="*/ 0 w 1601"/>
                    <a:gd name="T13" fmla="*/ 0 h 2044"/>
                    <a:gd name="T14" fmla="*/ 0 w 1601"/>
                    <a:gd name="T15" fmla="*/ 0 h 2044"/>
                    <a:gd name="T16" fmla="*/ 0 w 1601"/>
                    <a:gd name="T17" fmla="*/ 0 h 2044"/>
                    <a:gd name="T18" fmla="*/ 0 w 1601"/>
                    <a:gd name="T19" fmla="*/ 0 h 2044"/>
                    <a:gd name="T20" fmla="*/ 0 w 1601"/>
                    <a:gd name="T21" fmla="*/ 0 h 2044"/>
                    <a:gd name="T22" fmla="*/ 0 w 1601"/>
                    <a:gd name="T23" fmla="*/ 0 h 2044"/>
                    <a:gd name="T24" fmla="*/ 0 w 1601"/>
                    <a:gd name="T25" fmla="*/ 0 h 2044"/>
                    <a:gd name="T26" fmla="*/ 0 w 1601"/>
                    <a:gd name="T27" fmla="*/ 0 h 2044"/>
                    <a:gd name="T28" fmla="*/ 0 w 1601"/>
                    <a:gd name="T29" fmla="*/ 0 h 2044"/>
                    <a:gd name="T30" fmla="*/ 0 w 1601"/>
                    <a:gd name="T31" fmla="*/ 0 h 2044"/>
                    <a:gd name="T32" fmla="*/ 0 w 1601"/>
                    <a:gd name="T33" fmla="*/ 0 h 2044"/>
                    <a:gd name="T34" fmla="*/ 0 w 1601"/>
                    <a:gd name="T35" fmla="*/ 0 h 2044"/>
                    <a:gd name="T36" fmla="*/ 0 w 1601"/>
                    <a:gd name="T37" fmla="*/ 0 h 2044"/>
                    <a:gd name="T38" fmla="*/ 0 w 1601"/>
                    <a:gd name="T39" fmla="*/ 0 h 2044"/>
                    <a:gd name="T40" fmla="*/ 0 w 1601"/>
                    <a:gd name="T41" fmla="*/ 0 h 2044"/>
                    <a:gd name="T42" fmla="*/ 0 w 1601"/>
                    <a:gd name="T43" fmla="*/ 0 h 2044"/>
                    <a:gd name="T44" fmla="*/ 0 w 1601"/>
                    <a:gd name="T45" fmla="*/ 0 h 2044"/>
                    <a:gd name="T46" fmla="*/ 0 w 1601"/>
                    <a:gd name="T47" fmla="*/ 0 h 2044"/>
                    <a:gd name="T48" fmla="*/ 0 w 1601"/>
                    <a:gd name="T49" fmla="*/ 0 h 2044"/>
                    <a:gd name="T50" fmla="*/ 0 w 1601"/>
                    <a:gd name="T51" fmla="*/ 0 h 2044"/>
                    <a:gd name="T52" fmla="*/ 0 w 1601"/>
                    <a:gd name="T53" fmla="*/ 0 h 2044"/>
                    <a:gd name="T54" fmla="*/ 0 w 1601"/>
                    <a:gd name="T55" fmla="*/ 0 h 2044"/>
                    <a:gd name="T56" fmla="*/ 0 w 1601"/>
                    <a:gd name="T57" fmla="*/ 0 h 2044"/>
                    <a:gd name="T58" fmla="*/ 0 w 1601"/>
                    <a:gd name="T59" fmla="*/ 0 h 2044"/>
                    <a:gd name="T60" fmla="*/ 0 w 1601"/>
                    <a:gd name="T61" fmla="*/ 0 h 2044"/>
                    <a:gd name="T62" fmla="*/ 0 w 1601"/>
                    <a:gd name="T63" fmla="*/ 0 h 2044"/>
                    <a:gd name="T64" fmla="*/ 0 w 1601"/>
                    <a:gd name="T65" fmla="*/ 0 h 2044"/>
                    <a:gd name="T66" fmla="*/ 0 w 1601"/>
                    <a:gd name="T67" fmla="*/ 0 h 2044"/>
                    <a:gd name="T68" fmla="*/ 0 w 1601"/>
                    <a:gd name="T69" fmla="*/ 0 h 204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601"/>
                    <a:gd name="T106" fmla="*/ 0 h 2044"/>
                    <a:gd name="T107" fmla="*/ 1601 w 1601"/>
                    <a:gd name="T108" fmla="*/ 2044 h 204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601" h="2044">
                      <a:moveTo>
                        <a:pt x="1389" y="0"/>
                      </a:moveTo>
                      <a:lnTo>
                        <a:pt x="1482" y="147"/>
                      </a:lnTo>
                      <a:lnTo>
                        <a:pt x="1601" y="553"/>
                      </a:lnTo>
                      <a:lnTo>
                        <a:pt x="1339" y="669"/>
                      </a:lnTo>
                      <a:lnTo>
                        <a:pt x="1367" y="972"/>
                      </a:lnTo>
                      <a:lnTo>
                        <a:pt x="1207" y="1084"/>
                      </a:lnTo>
                      <a:lnTo>
                        <a:pt x="934" y="1084"/>
                      </a:lnTo>
                      <a:lnTo>
                        <a:pt x="1016" y="1204"/>
                      </a:lnTo>
                      <a:lnTo>
                        <a:pt x="978" y="1337"/>
                      </a:lnTo>
                      <a:lnTo>
                        <a:pt x="748" y="1407"/>
                      </a:lnTo>
                      <a:lnTo>
                        <a:pt x="867" y="1672"/>
                      </a:lnTo>
                      <a:lnTo>
                        <a:pt x="1071" y="1988"/>
                      </a:lnTo>
                      <a:lnTo>
                        <a:pt x="1000" y="2044"/>
                      </a:lnTo>
                      <a:lnTo>
                        <a:pt x="809" y="2008"/>
                      </a:lnTo>
                      <a:lnTo>
                        <a:pt x="690" y="1934"/>
                      </a:lnTo>
                      <a:lnTo>
                        <a:pt x="527" y="1744"/>
                      </a:lnTo>
                      <a:lnTo>
                        <a:pt x="375" y="1496"/>
                      </a:lnTo>
                      <a:lnTo>
                        <a:pt x="53" y="1105"/>
                      </a:lnTo>
                      <a:lnTo>
                        <a:pt x="0" y="957"/>
                      </a:lnTo>
                      <a:lnTo>
                        <a:pt x="12" y="845"/>
                      </a:lnTo>
                      <a:lnTo>
                        <a:pt x="56" y="783"/>
                      </a:lnTo>
                      <a:lnTo>
                        <a:pt x="115" y="749"/>
                      </a:lnTo>
                      <a:lnTo>
                        <a:pt x="218" y="713"/>
                      </a:lnTo>
                      <a:lnTo>
                        <a:pt x="200" y="501"/>
                      </a:lnTo>
                      <a:lnTo>
                        <a:pt x="249" y="420"/>
                      </a:lnTo>
                      <a:lnTo>
                        <a:pt x="438" y="310"/>
                      </a:lnTo>
                      <a:lnTo>
                        <a:pt x="563" y="318"/>
                      </a:lnTo>
                      <a:lnTo>
                        <a:pt x="500" y="155"/>
                      </a:lnTo>
                      <a:lnTo>
                        <a:pt x="539" y="54"/>
                      </a:lnTo>
                      <a:lnTo>
                        <a:pt x="588" y="23"/>
                      </a:lnTo>
                      <a:lnTo>
                        <a:pt x="809" y="94"/>
                      </a:lnTo>
                      <a:lnTo>
                        <a:pt x="1031" y="114"/>
                      </a:lnTo>
                      <a:lnTo>
                        <a:pt x="1250" y="72"/>
                      </a:lnTo>
                      <a:lnTo>
                        <a:pt x="1326" y="36"/>
                      </a:lnTo>
                      <a:lnTo>
                        <a:pt x="1389" y="0"/>
                      </a:lnTo>
                      <a:close/>
                    </a:path>
                  </a:pathLst>
                </a:custGeom>
                <a:solidFill>
                  <a:srgbClr val="FFC98E"/>
                </a:solidFill>
                <a:ln w="0">
                  <a:solidFill>
                    <a:srgbClr val="FFC98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5" name="Freeform 233"/>
                <p:cNvSpPr>
                  <a:spLocks/>
                </p:cNvSpPr>
                <p:nvPr/>
              </p:nvSpPr>
              <p:spPr bwMode="auto">
                <a:xfrm>
                  <a:off x="2430" y="2258"/>
                  <a:ext cx="478" cy="631"/>
                </a:xfrm>
                <a:custGeom>
                  <a:avLst/>
                  <a:gdLst>
                    <a:gd name="T0" fmla="*/ 0 w 3824"/>
                    <a:gd name="T1" fmla="*/ 0 h 5047"/>
                    <a:gd name="T2" fmla="*/ 0 w 3824"/>
                    <a:gd name="T3" fmla="*/ 0 h 5047"/>
                    <a:gd name="T4" fmla="*/ 0 w 3824"/>
                    <a:gd name="T5" fmla="*/ 0 h 5047"/>
                    <a:gd name="T6" fmla="*/ 0 w 3824"/>
                    <a:gd name="T7" fmla="*/ 0 h 5047"/>
                    <a:gd name="T8" fmla="*/ 0 w 3824"/>
                    <a:gd name="T9" fmla="*/ 0 h 5047"/>
                    <a:gd name="T10" fmla="*/ 0 w 3824"/>
                    <a:gd name="T11" fmla="*/ 0 h 5047"/>
                    <a:gd name="T12" fmla="*/ 0 w 3824"/>
                    <a:gd name="T13" fmla="*/ 0 h 5047"/>
                    <a:gd name="T14" fmla="*/ 0 w 3824"/>
                    <a:gd name="T15" fmla="*/ 0 h 5047"/>
                    <a:gd name="T16" fmla="*/ 0 w 3824"/>
                    <a:gd name="T17" fmla="*/ 0 h 5047"/>
                    <a:gd name="T18" fmla="*/ 0 w 3824"/>
                    <a:gd name="T19" fmla="*/ 0 h 5047"/>
                    <a:gd name="T20" fmla="*/ 0 w 3824"/>
                    <a:gd name="T21" fmla="*/ 0 h 5047"/>
                    <a:gd name="T22" fmla="*/ 0 w 3824"/>
                    <a:gd name="T23" fmla="*/ 0 h 5047"/>
                    <a:gd name="T24" fmla="*/ 0 w 3824"/>
                    <a:gd name="T25" fmla="*/ 0 h 5047"/>
                    <a:gd name="T26" fmla="*/ 0 w 3824"/>
                    <a:gd name="T27" fmla="*/ 0 h 5047"/>
                    <a:gd name="T28" fmla="*/ 0 w 3824"/>
                    <a:gd name="T29" fmla="*/ 0 h 5047"/>
                    <a:gd name="T30" fmla="*/ 0 w 3824"/>
                    <a:gd name="T31" fmla="*/ 0 h 5047"/>
                    <a:gd name="T32" fmla="*/ 0 w 3824"/>
                    <a:gd name="T33" fmla="*/ 0 h 5047"/>
                    <a:gd name="T34" fmla="*/ 0 w 3824"/>
                    <a:gd name="T35" fmla="*/ 0 h 5047"/>
                    <a:gd name="T36" fmla="*/ 0 w 3824"/>
                    <a:gd name="T37" fmla="*/ 0 h 5047"/>
                    <a:gd name="T38" fmla="*/ 0 w 3824"/>
                    <a:gd name="T39" fmla="*/ 0 h 5047"/>
                    <a:gd name="T40" fmla="*/ 0 w 3824"/>
                    <a:gd name="T41" fmla="*/ 0 h 5047"/>
                    <a:gd name="T42" fmla="*/ 0 w 3824"/>
                    <a:gd name="T43" fmla="*/ 0 h 5047"/>
                    <a:gd name="T44" fmla="*/ 0 w 3824"/>
                    <a:gd name="T45" fmla="*/ 0 h 5047"/>
                    <a:gd name="T46" fmla="*/ 0 w 3824"/>
                    <a:gd name="T47" fmla="*/ 0 h 5047"/>
                    <a:gd name="T48" fmla="*/ 0 w 3824"/>
                    <a:gd name="T49" fmla="*/ 0 h 5047"/>
                    <a:gd name="T50" fmla="*/ 0 w 3824"/>
                    <a:gd name="T51" fmla="*/ 0 h 5047"/>
                    <a:gd name="T52" fmla="*/ 0 w 3824"/>
                    <a:gd name="T53" fmla="*/ 0 h 5047"/>
                    <a:gd name="T54" fmla="*/ 0 w 3824"/>
                    <a:gd name="T55" fmla="*/ 0 h 5047"/>
                    <a:gd name="T56" fmla="*/ 0 w 3824"/>
                    <a:gd name="T57" fmla="*/ 0 h 5047"/>
                    <a:gd name="T58" fmla="*/ 0 w 3824"/>
                    <a:gd name="T59" fmla="*/ 0 h 5047"/>
                    <a:gd name="T60" fmla="*/ 0 w 3824"/>
                    <a:gd name="T61" fmla="*/ 0 h 5047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3824"/>
                    <a:gd name="T94" fmla="*/ 0 h 5047"/>
                    <a:gd name="T95" fmla="*/ 3824 w 3824"/>
                    <a:gd name="T96" fmla="*/ 5047 h 5047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3824" h="5047">
                      <a:moveTo>
                        <a:pt x="3175" y="663"/>
                      </a:moveTo>
                      <a:lnTo>
                        <a:pt x="3330" y="907"/>
                      </a:lnTo>
                      <a:lnTo>
                        <a:pt x="3434" y="1305"/>
                      </a:lnTo>
                      <a:lnTo>
                        <a:pt x="3460" y="1888"/>
                      </a:lnTo>
                      <a:lnTo>
                        <a:pt x="3612" y="1801"/>
                      </a:lnTo>
                      <a:lnTo>
                        <a:pt x="3720" y="1850"/>
                      </a:lnTo>
                      <a:lnTo>
                        <a:pt x="3824" y="2203"/>
                      </a:lnTo>
                      <a:lnTo>
                        <a:pt x="3289" y="2946"/>
                      </a:lnTo>
                      <a:lnTo>
                        <a:pt x="3382" y="3145"/>
                      </a:lnTo>
                      <a:lnTo>
                        <a:pt x="3475" y="3473"/>
                      </a:lnTo>
                      <a:lnTo>
                        <a:pt x="3487" y="3707"/>
                      </a:lnTo>
                      <a:lnTo>
                        <a:pt x="3353" y="3804"/>
                      </a:lnTo>
                      <a:lnTo>
                        <a:pt x="3175" y="3755"/>
                      </a:lnTo>
                      <a:lnTo>
                        <a:pt x="3009" y="3626"/>
                      </a:lnTo>
                      <a:lnTo>
                        <a:pt x="2900" y="3508"/>
                      </a:lnTo>
                      <a:lnTo>
                        <a:pt x="2642" y="3689"/>
                      </a:lnTo>
                      <a:lnTo>
                        <a:pt x="2322" y="4070"/>
                      </a:lnTo>
                      <a:lnTo>
                        <a:pt x="1833" y="4795"/>
                      </a:lnTo>
                      <a:lnTo>
                        <a:pt x="1719" y="5047"/>
                      </a:lnTo>
                      <a:lnTo>
                        <a:pt x="1548" y="4964"/>
                      </a:lnTo>
                      <a:lnTo>
                        <a:pt x="888" y="4531"/>
                      </a:lnTo>
                      <a:lnTo>
                        <a:pt x="244" y="4084"/>
                      </a:lnTo>
                      <a:lnTo>
                        <a:pt x="150" y="2959"/>
                      </a:lnTo>
                      <a:lnTo>
                        <a:pt x="191" y="2447"/>
                      </a:lnTo>
                      <a:lnTo>
                        <a:pt x="36" y="2136"/>
                      </a:lnTo>
                      <a:lnTo>
                        <a:pt x="0" y="1707"/>
                      </a:lnTo>
                      <a:lnTo>
                        <a:pt x="10" y="1221"/>
                      </a:lnTo>
                      <a:lnTo>
                        <a:pt x="72" y="712"/>
                      </a:lnTo>
                      <a:lnTo>
                        <a:pt x="1291" y="0"/>
                      </a:lnTo>
                      <a:lnTo>
                        <a:pt x="2983" y="349"/>
                      </a:lnTo>
                      <a:lnTo>
                        <a:pt x="3175" y="663"/>
                      </a:lnTo>
                      <a:close/>
                    </a:path>
                  </a:pathLst>
                </a:custGeom>
                <a:solidFill>
                  <a:srgbClr val="FFC98E"/>
                </a:solidFill>
                <a:ln w="0">
                  <a:solidFill>
                    <a:srgbClr val="FFC98E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6" name="Freeform 234"/>
                <p:cNvSpPr>
                  <a:spLocks/>
                </p:cNvSpPr>
                <p:nvPr/>
              </p:nvSpPr>
              <p:spPr bwMode="auto">
                <a:xfrm>
                  <a:off x="2561" y="2547"/>
                  <a:ext cx="172" cy="163"/>
                </a:xfrm>
                <a:custGeom>
                  <a:avLst/>
                  <a:gdLst>
                    <a:gd name="T0" fmla="*/ 0 w 1379"/>
                    <a:gd name="T1" fmla="*/ 0 h 1305"/>
                    <a:gd name="T2" fmla="*/ 0 w 1379"/>
                    <a:gd name="T3" fmla="*/ 0 h 1305"/>
                    <a:gd name="T4" fmla="*/ 0 w 1379"/>
                    <a:gd name="T5" fmla="*/ 0 h 1305"/>
                    <a:gd name="T6" fmla="*/ 0 w 1379"/>
                    <a:gd name="T7" fmla="*/ 0 h 1305"/>
                    <a:gd name="T8" fmla="*/ 0 w 1379"/>
                    <a:gd name="T9" fmla="*/ 0 h 1305"/>
                    <a:gd name="T10" fmla="*/ 0 w 1379"/>
                    <a:gd name="T11" fmla="*/ 0 h 1305"/>
                    <a:gd name="T12" fmla="*/ 0 w 1379"/>
                    <a:gd name="T13" fmla="*/ 0 h 1305"/>
                    <a:gd name="T14" fmla="*/ 0 w 1379"/>
                    <a:gd name="T15" fmla="*/ 0 h 1305"/>
                    <a:gd name="T16" fmla="*/ 0 w 1379"/>
                    <a:gd name="T17" fmla="*/ 0 h 1305"/>
                    <a:gd name="T18" fmla="*/ 0 w 1379"/>
                    <a:gd name="T19" fmla="*/ 0 h 1305"/>
                    <a:gd name="T20" fmla="*/ 0 w 1379"/>
                    <a:gd name="T21" fmla="*/ 0 h 1305"/>
                    <a:gd name="T22" fmla="*/ 0 w 1379"/>
                    <a:gd name="T23" fmla="*/ 0 h 1305"/>
                    <a:gd name="T24" fmla="*/ 0 w 1379"/>
                    <a:gd name="T25" fmla="*/ 0 h 1305"/>
                    <a:gd name="T26" fmla="*/ 0 w 1379"/>
                    <a:gd name="T27" fmla="*/ 0 h 1305"/>
                    <a:gd name="T28" fmla="*/ 0 w 1379"/>
                    <a:gd name="T29" fmla="*/ 0 h 1305"/>
                    <a:gd name="T30" fmla="*/ 0 w 1379"/>
                    <a:gd name="T31" fmla="*/ 0 h 1305"/>
                    <a:gd name="T32" fmla="*/ 0 w 1379"/>
                    <a:gd name="T33" fmla="*/ 0 h 1305"/>
                    <a:gd name="T34" fmla="*/ 0 w 1379"/>
                    <a:gd name="T35" fmla="*/ 0 h 1305"/>
                    <a:gd name="T36" fmla="*/ 0 w 1379"/>
                    <a:gd name="T37" fmla="*/ 0 h 1305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379"/>
                    <a:gd name="T58" fmla="*/ 0 h 1305"/>
                    <a:gd name="T59" fmla="*/ 1379 w 1379"/>
                    <a:gd name="T60" fmla="*/ 1305 h 1305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379" h="1305">
                      <a:moveTo>
                        <a:pt x="167" y="0"/>
                      </a:moveTo>
                      <a:lnTo>
                        <a:pt x="344" y="239"/>
                      </a:lnTo>
                      <a:lnTo>
                        <a:pt x="588" y="480"/>
                      </a:lnTo>
                      <a:lnTo>
                        <a:pt x="786" y="651"/>
                      </a:lnTo>
                      <a:lnTo>
                        <a:pt x="967" y="783"/>
                      </a:lnTo>
                      <a:lnTo>
                        <a:pt x="1183" y="907"/>
                      </a:lnTo>
                      <a:lnTo>
                        <a:pt x="1379" y="1005"/>
                      </a:lnTo>
                      <a:lnTo>
                        <a:pt x="1207" y="1139"/>
                      </a:lnTo>
                      <a:lnTo>
                        <a:pt x="1056" y="1216"/>
                      </a:lnTo>
                      <a:lnTo>
                        <a:pt x="909" y="1261"/>
                      </a:lnTo>
                      <a:lnTo>
                        <a:pt x="723" y="1305"/>
                      </a:lnTo>
                      <a:lnTo>
                        <a:pt x="504" y="1195"/>
                      </a:lnTo>
                      <a:lnTo>
                        <a:pt x="229" y="969"/>
                      </a:lnTo>
                      <a:lnTo>
                        <a:pt x="114" y="806"/>
                      </a:lnTo>
                      <a:lnTo>
                        <a:pt x="22" y="572"/>
                      </a:lnTo>
                      <a:lnTo>
                        <a:pt x="0" y="391"/>
                      </a:lnTo>
                      <a:lnTo>
                        <a:pt x="4" y="195"/>
                      </a:lnTo>
                      <a:lnTo>
                        <a:pt x="60" y="10"/>
                      </a:lnTo>
                      <a:lnTo>
                        <a:pt x="16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7" name="Freeform 235"/>
                <p:cNvSpPr>
                  <a:spLocks/>
                </p:cNvSpPr>
                <p:nvPr/>
              </p:nvSpPr>
              <p:spPr bwMode="auto">
                <a:xfrm>
                  <a:off x="2594" y="2124"/>
                  <a:ext cx="245" cy="231"/>
                </a:xfrm>
                <a:custGeom>
                  <a:avLst/>
                  <a:gdLst>
                    <a:gd name="T0" fmla="*/ 0 w 1959"/>
                    <a:gd name="T1" fmla="*/ 0 h 1849"/>
                    <a:gd name="T2" fmla="*/ 0 w 1959"/>
                    <a:gd name="T3" fmla="*/ 0 h 1849"/>
                    <a:gd name="T4" fmla="*/ 0 w 1959"/>
                    <a:gd name="T5" fmla="*/ 0 h 1849"/>
                    <a:gd name="T6" fmla="*/ 0 w 1959"/>
                    <a:gd name="T7" fmla="*/ 0 h 1849"/>
                    <a:gd name="T8" fmla="*/ 0 w 1959"/>
                    <a:gd name="T9" fmla="*/ 0 h 1849"/>
                    <a:gd name="T10" fmla="*/ 0 w 1959"/>
                    <a:gd name="T11" fmla="*/ 0 h 1849"/>
                    <a:gd name="T12" fmla="*/ 0 w 1959"/>
                    <a:gd name="T13" fmla="*/ 0 h 1849"/>
                    <a:gd name="T14" fmla="*/ 0 w 1959"/>
                    <a:gd name="T15" fmla="*/ 0 h 1849"/>
                    <a:gd name="T16" fmla="*/ 0 w 1959"/>
                    <a:gd name="T17" fmla="*/ 0 h 1849"/>
                    <a:gd name="T18" fmla="*/ 0 w 1959"/>
                    <a:gd name="T19" fmla="*/ 0 h 1849"/>
                    <a:gd name="T20" fmla="*/ 0 w 1959"/>
                    <a:gd name="T21" fmla="*/ 0 h 1849"/>
                    <a:gd name="T22" fmla="*/ 0 w 1959"/>
                    <a:gd name="T23" fmla="*/ 0 h 1849"/>
                    <a:gd name="T24" fmla="*/ 0 w 1959"/>
                    <a:gd name="T25" fmla="*/ 0 h 1849"/>
                    <a:gd name="T26" fmla="*/ 0 w 1959"/>
                    <a:gd name="T27" fmla="*/ 0 h 1849"/>
                    <a:gd name="T28" fmla="*/ 0 w 1959"/>
                    <a:gd name="T29" fmla="*/ 0 h 1849"/>
                    <a:gd name="T30" fmla="*/ 0 w 1959"/>
                    <a:gd name="T31" fmla="*/ 0 h 1849"/>
                    <a:gd name="T32" fmla="*/ 0 w 1959"/>
                    <a:gd name="T33" fmla="*/ 0 h 1849"/>
                    <a:gd name="T34" fmla="*/ 0 w 1959"/>
                    <a:gd name="T35" fmla="*/ 0 h 1849"/>
                    <a:gd name="T36" fmla="*/ 0 w 1959"/>
                    <a:gd name="T37" fmla="*/ 0 h 1849"/>
                    <a:gd name="T38" fmla="*/ 0 w 1959"/>
                    <a:gd name="T39" fmla="*/ 0 h 1849"/>
                    <a:gd name="T40" fmla="*/ 0 w 1959"/>
                    <a:gd name="T41" fmla="*/ 0 h 184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1959"/>
                    <a:gd name="T64" fmla="*/ 0 h 1849"/>
                    <a:gd name="T65" fmla="*/ 1959 w 1959"/>
                    <a:gd name="T66" fmla="*/ 1849 h 184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1959" h="1849">
                      <a:moveTo>
                        <a:pt x="1905" y="1849"/>
                      </a:moveTo>
                      <a:lnTo>
                        <a:pt x="1701" y="1693"/>
                      </a:lnTo>
                      <a:lnTo>
                        <a:pt x="1357" y="1530"/>
                      </a:lnTo>
                      <a:lnTo>
                        <a:pt x="1144" y="1482"/>
                      </a:lnTo>
                      <a:lnTo>
                        <a:pt x="1052" y="1354"/>
                      </a:lnTo>
                      <a:lnTo>
                        <a:pt x="951" y="1482"/>
                      </a:lnTo>
                      <a:lnTo>
                        <a:pt x="629" y="1434"/>
                      </a:lnTo>
                      <a:lnTo>
                        <a:pt x="367" y="1456"/>
                      </a:lnTo>
                      <a:lnTo>
                        <a:pt x="284" y="1295"/>
                      </a:lnTo>
                      <a:lnTo>
                        <a:pt x="0" y="141"/>
                      </a:lnTo>
                      <a:lnTo>
                        <a:pt x="99" y="0"/>
                      </a:lnTo>
                      <a:lnTo>
                        <a:pt x="477" y="67"/>
                      </a:lnTo>
                      <a:lnTo>
                        <a:pt x="629" y="199"/>
                      </a:lnTo>
                      <a:lnTo>
                        <a:pt x="759" y="141"/>
                      </a:lnTo>
                      <a:lnTo>
                        <a:pt x="943" y="191"/>
                      </a:lnTo>
                      <a:lnTo>
                        <a:pt x="1203" y="487"/>
                      </a:lnTo>
                      <a:lnTo>
                        <a:pt x="1441" y="553"/>
                      </a:lnTo>
                      <a:lnTo>
                        <a:pt x="1663" y="805"/>
                      </a:lnTo>
                      <a:lnTo>
                        <a:pt x="1889" y="1275"/>
                      </a:lnTo>
                      <a:lnTo>
                        <a:pt x="1959" y="1672"/>
                      </a:lnTo>
                      <a:lnTo>
                        <a:pt x="1905" y="1849"/>
                      </a:lnTo>
                      <a:close/>
                    </a:path>
                  </a:pathLst>
                </a:custGeom>
                <a:solidFill>
                  <a:srgbClr val="FFEA00"/>
                </a:solidFill>
                <a:ln w="0">
                  <a:solidFill>
                    <a:srgbClr val="FFE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8" name="Freeform 236"/>
                <p:cNvSpPr>
                  <a:spLocks/>
                </p:cNvSpPr>
                <p:nvPr/>
              </p:nvSpPr>
              <p:spPr bwMode="auto">
                <a:xfrm>
                  <a:off x="2793" y="2499"/>
                  <a:ext cx="45" cy="65"/>
                </a:xfrm>
                <a:custGeom>
                  <a:avLst/>
                  <a:gdLst>
                    <a:gd name="T0" fmla="*/ 0 w 357"/>
                    <a:gd name="T1" fmla="*/ 0 h 519"/>
                    <a:gd name="T2" fmla="*/ 0 w 357"/>
                    <a:gd name="T3" fmla="*/ 0 h 519"/>
                    <a:gd name="T4" fmla="*/ 0 w 357"/>
                    <a:gd name="T5" fmla="*/ 0 h 519"/>
                    <a:gd name="T6" fmla="*/ 0 w 357"/>
                    <a:gd name="T7" fmla="*/ 0 h 519"/>
                    <a:gd name="T8" fmla="*/ 0 w 357"/>
                    <a:gd name="T9" fmla="*/ 0 h 519"/>
                    <a:gd name="T10" fmla="*/ 0 w 357"/>
                    <a:gd name="T11" fmla="*/ 0 h 519"/>
                    <a:gd name="T12" fmla="*/ 0 w 357"/>
                    <a:gd name="T13" fmla="*/ 0 h 519"/>
                    <a:gd name="T14" fmla="*/ 0 w 357"/>
                    <a:gd name="T15" fmla="*/ 0 h 519"/>
                    <a:gd name="T16" fmla="*/ 0 w 357"/>
                    <a:gd name="T17" fmla="*/ 0 h 519"/>
                    <a:gd name="T18" fmla="*/ 0 w 357"/>
                    <a:gd name="T19" fmla="*/ 0 h 519"/>
                    <a:gd name="T20" fmla="*/ 0 w 357"/>
                    <a:gd name="T21" fmla="*/ 0 h 519"/>
                    <a:gd name="T22" fmla="*/ 0 w 357"/>
                    <a:gd name="T23" fmla="*/ 0 h 519"/>
                    <a:gd name="T24" fmla="*/ 0 w 357"/>
                    <a:gd name="T25" fmla="*/ 0 h 519"/>
                    <a:gd name="T26" fmla="*/ 0 w 357"/>
                    <a:gd name="T27" fmla="*/ 0 h 519"/>
                    <a:gd name="T28" fmla="*/ 0 w 357"/>
                    <a:gd name="T29" fmla="*/ 0 h 519"/>
                    <a:gd name="T30" fmla="*/ 0 w 357"/>
                    <a:gd name="T31" fmla="*/ 0 h 519"/>
                    <a:gd name="T32" fmla="*/ 0 w 357"/>
                    <a:gd name="T33" fmla="*/ 0 h 51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57"/>
                    <a:gd name="T52" fmla="*/ 0 h 519"/>
                    <a:gd name="T53" fmla="*/ 357 w 357"/>
                    <a:gd name="T54" fmla="*/ 519 h 519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57" h="519">
                      <a:moveTo>
                        <a:pt x="293" y="0"/>
                      </a:moveTo>
                      <a:lnTo>
                        <a:pt x="339" y="89"/>
                      </a:lnTo>
                      <a:lnTo>
                        <a:pt x="339" y="173"/>
                      </a:lnTo>
                      <a:lnTo>
                        <a:pt x="297" y="270"/>
                      </a:lnTo>
                      <a:lnTo>
                        <a:pt x="230" y="107"/>
                      </a:lnTo>
                      <a:lnTo>
                        <a:pt x="155" y="89"/>
                      </a:lnTo>
                      <a:lnTo>
                        <a:pt x="45" y="166"/>
                      </a:lnTo>
                      <a:lnTo>
                        <a:pt x="0" y="306"/>
                      </a:lnTo>
                      <a:lnTo>
                        <a:pt x="23" y="422"/>
                      </a:lnTo>
                      <a:lnTo>
                        <a:pt x="87" y="519"/>
                      </a:lnTo>
                      <a:lnTo>
                        <a:pt x="163" y="506"/>
                      </a:lnTo>
                      <a:lnTo>
                        <a:pt x="257" y="443"/>
                      </a:lnTo>
                      <a:lnTo>
                        <a:pt x="315" y="347"/>
                      </a:lnTo>
                      <a:lnTo>
                        <a:pt x="357" y="196"/>
                      </a:lnTo>
                      <a:lnTo>
                        <a:pt x="357" y="99"/>
                      </a:lnTo>
                      <a:lnTo>
                        <a:pt x="315" y="10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09" name="Freeform 237"/>
                <p:cNvSpPr>
                  <a:spLocks/>
                </p:cNvSpPr>
                <p:nvPr/>
              </p:nvSpPr>
              <p:spPr bwMode="auto">
                <a:xfrm>
                  <a:off x="2725" y="2480"/>
                  <a:ext cx="43" cy="67"/>
                </a:xfrm>
                <a:custGeom>
                  <a:avLst/>
                  <a:gdLst>
                    <a:gd name="T0" fmla="*/ 0 w 341"/>
                    <a:gd name="T1" fmla="*/ 0 h 534"/>
                    <a:gd name="T2" fmla="*/ 0 w 341"/>
                    <a:gd name="T3" fmla="*/ 0 h 534"/>
                    <a:gd name="T4" fmla="*/ 0 w 341"/>
                    <a:gd name="T5" fmla="*/ 0 h 534"/>
                    <a:gd name="T6" fmla="*/ 0 w 341"/>
                    <a:gd name="T7" fmla="*/ 0 h 534"/>
                    <a:gd name="T8" fmla="*/ 0 w 341"/>
                    <a:gd name="T9" fmla="*/ 0 h 534"/>
                    <a:gd name="T10" fmla="*/ 0 w 341"/>
                    <a:gd name="T11" fmla="*/ 0 h 534"/>
                    <a:gd name="T12" fmla="*/ 0 w 341"/>
                    <a:gd name="T13" fmla="*/ 0 h 534"/>
                    <a:gd name="T14" fmla="*/ 0 w 341"/>
                    <a:gd name="T15" fmla="*/ 0 h 534"/>
                    <a:gd name="T16" fmla="*/ 0 w 341"/>
                    <a:gd name="T17" fmla="*/ 0 h 534"/>
                    <a:gd name="T18" fmla="*/ 0 w 341"/>
                    <a:gd name="T19" fmla="*/ 0 h 534"/>
                    <a:gd name="T20" fmla="*/ 0 w 341"/>
                    <a:gd name="T21" fmla="*/ 0 h 534"/>
                    <a:gd name="T22" fmla="*/ 0 w 341"/>
                    <a:gd name="T23" fmla="*/ 0 h 534"/>
                    <a:gd name="T24" fmla="*/ 0 w 341"/>
                    <a:gd name="T25" fmla="*/ 0 h 534"/>
                    <a:gd name="T26" fmla="*/ 0 w 341"/>
                    <a:gd name="T27" fmla="*/ 0 h 534"/>
                    <a:gd name="T28" fmla="*/ 0 w 341"/>
                    <a:gd name="T29" fmla="*/ 0 h 534"/>
                    <a:gd name="T30" fmla="*/ 0 w 341"/>
                    <a:gd name="T31" fmla="*/ 0 h 534"/>
                    <a:gd name="T32" fmla="*/ 0 w 341"/>
                    <a:gd name="T33" fmla="*/ 0 h 534"/>
                    <a:gd name="T34" fmla="*/ 0 w 341"/>
                    <a:gd name="T35" fmla="*/ 0 h 534"/>
                    <a:gd name="T36" fmla="*/ 0 w 341"/>
                    <a:gd name="T37" fmla="*/ 0 h 534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341"/>
                    <a:gd name="T58" fmla="*/ 0 h 534"/>
                    <a:gd name="T59" fmla="*/ 341 w 341"/>
                    <a:gd name="T60" fmla="*/ 534 h 534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341" h="534">
                      <a:moveTo>
                        <a:pt x="252" y="22"/>
                      </a:moveTo>
                      <a:lnTo>
                        <a:pt x="297" y="109"/>
                      </a:lnTo>
                      <a:lnTo>
                        <a:pt x="297" y="203"/>
                      </a:lnTo>
                      <a:lnTo>
                        <a:pt x="245" y="300"/>
                      </a:lnTo>
                      <a:lnTo>
                        <a:pt x="227" y="167"/>
                      </a:lnTo>
                      <a:lnTo>
                        <a:pt x="156" y="167"/>
                      </a:lnTo>
                      <a:lnTo>
                        <a:pt x="112" y="53"/>
                      </a:lnTo>
                      <a:lnTo>
                        <a:pt x="9" y="256"/>
                      </a:lnTo>
                      <a:lnTo>
                        <a:pt x="0" y="375"/>
                      </a:lnTo>
                      <a:lnTo>
                        <a:pt x="20" y="464"/>
                      </a:lnTo>
                      <a:lnTo>
                        <a:pt x="63" y="526"/>
                      </a:lnTo>
                      <a:lnTo>
                        <a:pt x="152" y="534"/>
                      </a:lnTo>
                      <a:lnTo>
                        <a:pt x="227" y="503"/>
                      </a:lnTo>
                      <a:lnTo>
                        <a:pt x="297" y="385"/>
                      </a:lnTo>
                      <a:lnTo>
                        <a:pt x="341" y="248"/>
                      </a:lnTo>
                      <a:lnTo>
                        <a:pt x="341" y="127"/>
                      </a:lnTo>
                      <a:lnTo>
                        <a:pt x="311" y="65"/>
                      </a:lnTo>
                      <a:lnTo>
                        <a:pt x="263" y="0"/>
                      </a:lnTo>
                      <a:lnTo>
                        <a:pt x="252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0" name="Freeform 238"/>
                <p:cNvSpPr>
                  <a:spLocks/>
                </p:cNvSpPr>
                <p:nvPr/>
              </p:nvSpPr>
              <p:spPr bwMode="auto">
                <a:xfrm>
                  <a:off x="2703" y="2349"/>
                  <a:ext cx="61" cy="46"/>
                </a:xfrm>
                <a:custGeom>
                  <a:avLst/>
                  <a:gdLst>
                    <a:gd name="T0" fmla="*/ 0 w 491"/>
                    <a:gd name="T1" fmla="*/ 0 h 366"/>
                    <a:gd name="T2" fmla="*/ 0 w 491"/>
                    <a:gd name="T3" fmla="*/ 0 h 366"/>
                    <a:gd name="T4" fmla="*/ 0 w 491"/>
                    <a:gd name="T5" fmla="*/ 0 h 366"/>
                    <a:gd name="T6" fmla="*/ 0 w 491"/>
                    <a:gd name="T7" fmla="*/ 0 h 366"/>
                    <a:gd name="T8" fmla="*/ 0 w 491"/>
                    <a:gd name="T9" fmla="*/ 0 h 366"/>
                    <a:gd name="T10" fmla="*/ 0 w 491"/>
                    <a:gd name="T11" fmla="*/ 0 h 366"/>
                    <a:gd name="T12" fmla="*/ 0 w 491"/>
                    <a:gd name="T13" fmla="*/ 0 h 366"/>
                    <a:gd name="T14" fmla="*/ 0 w 491"/>
                    <a:gd name="T15" fmla="*/ 0 h 366"/>
                    <a:gd name="T16" fmla="*/ 0 w 491"/>
                    <a:gd name="T17" fmla="*/ 0 h 366"/>
                    <a:gd name="T18" fmla="*/ 0 w 491"/>
                    <a:gd name="T19" fmla="*/ 0 h 366"/>
                    <a:gd name="T20" fmla="*/ 0 w 491"/>
                    <a:gd name="T21" fmla="*/ 0 h 366"/>
                    <a:gd name="T22" fmla="*/ 0 w 491"/>
                    <a:gd name="T23" fmla="*/ 0 h 366"/>
                    <a:gd name="T24" fmla="*/ 0 w 491"/>
                    <a:gd name="T25" fmla="*/ 0 h 366"/>
                    <a:gd name="T26" fmla="*/ 0 w 491"/>
                    <a:gd name="T27" fmla="*/ 0 h 366"/>
                    <a:gd name="T28" fmla="*/ 0 w 491"/>
                    <a:gd name="T29" fmla="*/ 0 h 366"/>
                    <a:gd name="T30" fmla="*/ 0 w 491"/>
                    <a:gd name="T31" fmla="*/ 0 h 366"/>
                    <a:gd name="T32" fmla="*/ 0 w 491"/>
                    <a:gd name="T33" fmla="*/ 0 h 366"/>
                    <a:gd name="T34" fmla="*/ 0 w 491"/>
                    <a:gd name="T35" fmla="*/ 0 h 366"/>
                    <a:gd name="T36" fmla="*/ 0 w 491"/>
                    <a:gd name="T37" fmla="*/ 0 h 36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91"/>
                    <a:gd name="T58" fmla="*/ 0 h 366"/>
                    <a:gd name="T59" fmla="*/ 491 w 491"/>
                    <a:gd name="T60" fmla="*/ 366 h 36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91" h="366">
                      <a:moveTo>
                        <a:pt x="481" y="226"/>
                      </a:moveTo>
                      <a:lnTo>
                        <a:pt x="359" y="239"/>
                      </a:lnTo>
                      <a:lnTo>
                        <a:pt x="288" y="274"/>
                      </a:lnTo>
                      <a:lnTo>
                        <a:pt x="244" y="306"/>
                      </a:lnTo>
                      <a:lnTo>
                        <a:pt x="199" y="328"/>
                      </a:lnTo>
                      <a:lnTo>
                        <a:pt x="169" y="284"/>
                      </a:lnTo>
                      <a:lnTo>
                        <a:pt x="72" y="348"/>
                      </a:lnTo>
                      <a:lnTo>
                        <a:pt x="18" y="366"/>
                      </a:lnTo>
                      <a:lnTo>
                        <a:pt x="0" y="328"/>
                      </a:lnTo>
                      <a:lnTo>
                        <a:pt x="72" y="208"/>
                      </a:lnTo>
                      <a:lnTo>
                        <a:pt x="176" y="155"/>
                      </a:lnTo>
                      <a:lnTo>
                        <a:pt x="278" y="44"/>
                      </a:lnTo>
                      <a:lnTo>
                        <a:pt x="421" y="0"/>
                      </a:lnTo>
                      <a:lnTo>
                        <a:pt x="473" y="10"/>
                      </a:lnTo>
                      <a:lnTo>
                        <a:pt x="421" y="78"/>
                      </a:lnTo>
                      <a:lnTo>
                        <a:pt x="491" y="89"/>
                      </a:lnTo>
                      <a:lnTo>
                        <a:pt x="428" y="167"/>
                      </a:lnTo>
                      <a:lnTo>
                        <a:pt x="487" y="195"/>
                      </a:lnTo>
                      <a:lnTo>
                        <a:pt x="481" y="2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1" name="Freeform 239"/>
                <p:cNvSpPr>
                  <a:spLocks/>
                </p:cNvSpPr>
                <p:nvPr/>
              </p:nvSpPr>
              <p:spPr bwMode="auto">
                <a:xfrm>
                  <a:off x="2806" y="2391"/>
                  <a:ext cx="36" cy="61"/>
                </a:xfrm>
                <a:custGeom>
                  <a:avLst/>
                  <a:gdLst>
                    <a:gd name="T0" fmla="*/ 0 w 288"/>
                    <a:gd name="T1" fmla="*/ 0 h 486"/>
                    <a:gd name="T2" fmla="*/ 0 w 288"/>
                    <a:gd name="T3" fmla="*/ 0 h 486"/>
                    <a:gd name="T4" fmla="*/ 0 w 288"/>
                    <a:gd name="T5" fmla="*/ 0 h 486"/>
                    <a:gd name="T6" fmla="*/ 0 w 288"/>
                    <a:gd name="T7" fmla="*/ 0 h 486"/>
                    <a:gd name="T8" fmla="*/ 0 w 288"/>
                    <a:gd name="T9" fmla="*/ 0 h 486"/>
                    <a:gd name="T10" fmla="*/ 0 w 288"/>
                    <a:gd name="T11" fmla="*/ 0 h 486"/>
                    <a:gd name="T12" fmla="*/ 0 w 288"/>
                    <a:gd name="T13" fmla="*/ 0 h 486"/>
                    <a:gd name="T14" fmla="*/ 0 w 288"/>
                    <a:gd name="T15" fmla="*/ 0 h 486"/>
                    <a:gd name="T16" fmla="*/ 0 w 288"/>
                    <a:gd name="T17" fmla="*/ 0 h 486"/>
                    <a:gd name="T18" fmla="*/ 0 w 288"/>
                    <a:gd name="T19" fmla="*/ 0 h 486"/>
                    <a:gd name="T20" fmla="*/ 0 w 288"/>
                    <a:gd name="T21" fmla="*/ 0 h 48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88"/>
                    <a:gd name="T34" fmla="*/ 0 h 486"/>
                    <a:gd name="T35" fmla="*/ 288 w 288"/>
                    <a:gd name="T36" fmla="*/ 486 h 48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88" h="486">
                      <a:moveTo>
                        <a:pt x="192" y="486"/>
                      </a:moveTo>
                      <a:lnTo>
                        <a:pt x="129" y="260"/>
                      </a:lnTo>
                      <a:lnTo>
                        <a:pt x="0" y="119"/>
                      </a:lnTo>
                      <a:lnTo>
                        <a:pt x="141" y="181"/>
                      </a:lnTo>
                      <a:lnTo>
                        <a:pt x="77" y="45"/>
                      </a:lnTo>
                      <a:lnTo>
                        <a:pt x="186" y="0"/>
                      </a:lnTo>
                      <a:lnTo>
                        <a:pt x="262" y="211"/>
                      </a:lnTo>
                      <a:lnTo>
                        <a:pt x="288" y="422"/>
                      </a:lnTo>
                      <a:lnTo>
                        <a:pt x="238" y="384"/>
                      </a:lnTo>
                      <a:lnTo>
                        <a:pt x="238" y="465"/>
                      </a:lnTo>
                      <a:lnTo>
                        <a:pt x="192" y="48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2" name="Freeform 240"/>
                <p:cNvSpPr>
                  <a:spLocks/>
                </p:cNvSpPr>
                <p:nvPr/>
              </p:nvSpPr>
              <p:spPr bwMode="auto">
                <a:xfrm>
                  <a:off x="2686" y="2585"/>
                  <a:ext cx="186" cy="150"/>
                </a:xfrm>
                <a:custGeom>
                  <a:avLst/>
                  <a:gdLst>
                    <a:gd name="T0" fmla="*/ 0 w 1491"/>
                    <a:gd name="T1" fmla="*/ 0 h 1199"/>
                    <a:gd name="T2" fmla="*/ 0 w 1491"/>
                    <a:gd name="T3" fmla="*/ 0 h 1199"/>
                    <a:gd name="T4" fmla="*/ 0 w 1491"/>
                    <a:gd name="T5" fmla="*/ 0 h 1199"/>
                    <a:gd name="T6" fmla="*/ 0 w 1491"/>
                    <a:gd name="T7" fmla="*/ 0 h 1199"/>
                    <a:gd name="T8" fmla="*/ 0 w 1491"/>
                    <a:gd name="T9" fmla="*/ 0 h 1199"/>
                    <a:gd name="T10" fmla="*/ 0 w 1491"/>
                    <a:gd name="T11" fmla="*/ 0 h 1199"/>
                    <a:gd name="T12" fmla="*/ 0 w 1491"/>
                    <a:gd name="T13" fmla="*/ 0 h 1199"/>
                    <a:gd name="T14" fmla="*/ 0 w 1491"/>
                    <a:gd name="T15" fmla="*/ 0 h 1199"/>
                    <a:gd name="T16" fmla="*/ 0 w 1491"/>
                    <a:gd name="T17" fmla="*/ 0 h 1199"/>
                    <a:gd name="T18" fmla="*/ 0 w 1491"/>
                    <a:gd name="T19" fmla="*/ 0 h 1199"/>
                    <a:gd name="T20" fmla="*/ 0 w 1491"/>
                    <a:gd name="T21" fmla="*/ 0 h 1199"/>
                    <a:gd name="T22" fmla="*/ 0 w 1491"/>
                    <a:gd name="T23" fmla="*/ 0 h 1199"/>
                    <a:gd name="T24" fmla="*/ 0 w 1491"/>
                    <a:gd name="T25" fmla="*/ 0 h 1199"/>
                    <a:gd name="T26" fmla="*/ 0 w 1491"/>
                    <a:gd name="T27" fmla="*/ 0 h 1199"/>
                    <a:gd name="T28" fmla="*/ 0 w 1491"/>
                    <a:gd name="T29" fmla="*/ 0 h 1199"/>
                    <a:gd name="T30" fmla="*/ 0 w 1491"/>
                    <a:gd name="T31" fmla="*/ 0 h 1199"/>
                    <a:gd name="T32" fmla="*/ 0 w 1491"/>
                    <a:gd name="T33" fmla="*/ 0 h 1199"/>
                    <a:gd name="T34" fmla="*/ 0 w 1491"/>
                    <a:gd name="T35" fmla="*/ 0 h 1199"/>
                    <a:gd name="T36" fmla="*/ 0 w 1491"/>
                    <a:gd name="T37" fmla="*/ 0 h 1199"/>
                    <a:gd name="T38" fmla="*/ 0 w 1491"/>
                    <a:gd name="T39" fmla="*/ 0 h 1199"/>
                    <a:gd name="T40" fmla="*/ 0 w 1491"/>
                    <a:gd name="T41" fmla="*/ 0 h 1199"/>
                    <a:gd name="T42" fmla="*/ 0 w 1491"/>
                    <a:gd name="T43" fmla="*/ 0 h 1199"/>
                    <a:gd name="T44" fmla="*/ 0 w 1491"/>
                    <a:gd name="T45" fmla="*/ 0 h 1199"/>
                    <a:gd name="T46" fmla="*/ 0 w 1491"/>
                    <a:gd name="T47" fmla="*/ 0 h 1199"/>
                    <a:gd name="T48" fmla="*/ 0 w 1491"/>
                    <a:gd name="T49" fmla="*/ 0 h 1199"/>
                    <a:gd name="T50" fmla="*/ 0 w 1491"/>
                    <a:gd name="T51" fmla="*/ 0 h 1199"/>
                    <a:gd name="T52" fmla="*/ 0 w 1491"/>
                    <a:gd name="T53" fmla="*/ 0 h 1199"/>
                    <a:gd name="T54" fmla="*/ 0 w 1491"/>
                    <a:gd name="T55" fmla="*/ 0 h 1199"/>
                    <a:gd name="T56" fmla="*/ 0 w 1491"/>
                    <a:gd name="T57" fmla="*/ 0 h 1199"/>
                    <a:gd name="T58" fmla="*/ 0 w 1491"/>
                    <a:gd name="T59" fmla="*/ 0 h 1199"/>
                    <a:gd name="T60" fmla="*/ 0 w 1491"/>
                    <a:gd name="T61" fmla="*/ 0 h 1199"/>
                    <a:gd name="T62" fmla="*/ 0 w 1491"/>
                    <a:gd name="T63" fmla="*/ 0 h 1199"/>
                    <a:gd name="T64" fmla="*/ 0 w 1491"/>
                    <a:gd name="T65" fmla="*/ 0 h 1199"/>
                    <a:gd name="T66" fmla="*/ 0 w 1491"/>
                    <a:gd name="T67" fmla="*/ 0 h 1199"/>
                    <a:gd name="T68" fmla="*/ 0 w 1491"/>
                    <a:gd name="T69" fmla="*/ 0 h 1199"/>
                    <a:gd name="T70" fmla="*/ 0 w 1491"/>
                    <a:gd name="T71" fmla="*/ 0 h 1199"/>
                    <a:gd name="T72" fmla="*/ 0 w 1491"/>
                    <a:gd name="T73" fmla="*/ 0 h 1199"/>
                    <a:gd name="T74" fmla="*/ 0 w 1491"/>
                    <a:gd name="T75" fmla="*/ 0 h 1199"/>
                    <a:gd name="T76" fmla="*/ 0 w 1491"/>
                    <a:gd name="T77" fmla="*/ 0 h 1199"/>
                    <a:gd name="T78" fmla="*/ 0 w 1491"/>
                    <a:gd name="T79" fmla="*/ 0 h 1199"/>
                    <a:gd name="T80" fmla="*/ 0 w 1491"/>
                    <a:gd name="T81" fmla="*/ 0 h 1199"/>
                    <a:gd name="T82" fmla="*/ 0 w 1491"/>
                    <a:gd name="T83" fmla="*/ 0 h 1199"/>
                    <a:gd name="T84" fmla="*/ 0 w 1491"/>
                    <a:gd name="T85" fmla="*/ 0 h 1199"/>
                    <a:gd name="T86" fmla="*/ 0 w 1491"/>
                    <a:gd name="T87" fmla="*/ 0 h 119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491"/>
                    <a:gd name="T133" fmla="*/ 0 h 1199"/>
                    <a:gd name="T134" fmla="*/ 1491 w 1491"/>
                    <a:gd name="T135" fmla="*/ 1199 h 119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491" h="1199">
                      <a:moveTo>
                        <a:pt x="573" y="504"/>
                      </a:moveTo>
                      <a:lnTo>
                        <a:pt x="391" y="468"/>
                      </a:lnTo>
                      <a:lnTo>
                        <a:pt x="252" y="415"/>
                      </a:lnTo>
                      <a:lnTo>
                        <a:pt x="116" y="315"/>
                      </a:lnTo>
                      <a:lnTo>
                        <a:pt x="22" y="208"/>
                      </a:lnTo>
                      <a:lnTo>
                        <a:pt x="0" y="133"/>
                      </a:lnTo>
                      <a:lnTo>
                        <a:pt x="19" y="71"/>
                      </a:lnTo>
                      <a:lnTo>
                        <a:pt x="55" y="38"/>
                      </a:lnTo>
                      <a:lnTo>
                        <a:pt x="126" y="38"/>
                      </a:lnTo>
                      <a:lnTo>
                        <a:pt x="196" y="71"/>
                      </a:lnTo>
                      <a:lnTo>
                        <a:pt x="341" y="176"/>
                      </a:lnTo>
                      <a:lnTo>
                        <a:pt x="484" y="296"/>
                      </a:lnTo>
                      <a:lnTo>
                        <a:pt x="625" y="468"/>
                      </a:lnTo>
                      <a:lnTo>
                        <a:pt x="763" y="651"/>
                      </a:lnTo>
                      <a:lnTo>
                        <a:pt x="988" y="963"/>
                      </a:lnTo>
                      <a:lnTo>
                        <a:pt x="1085" y="1058"/>
                      </a:lnTo>
                      <a:lnTo>
                        <a:pt x="1194" y="1110"/>
                      </a:lnTo>
                      <a:lnTo>
                        <a:pt x="1288" y="1148"/>
                      </a:lnTo>
                      <a:lnTo>
                        <a:pt x="1356" y="1148"/>
                      </a:lnTo>
                      <a:lnTo>
                        <a:pt x="1412" y="1110"/>
                      </a:lnTo>
                      <a:lnTo>
                        <a:pt x="1452" y="1058"/>
                      </a:lnTo>
                      <a:lnTo>
                        <a:pt x="1452" y="947"/>
                      </a:lnTo>
                      <a:lnTo>
                        <a:pt x="1430" y="804"/>
                      </a:lnTo>
                      <a:lnTo>
                        <a:pt x="1356" y="540"/>
                      </a:lnTo>
                      <a:lnTo>
                        <a:pt x="1230" y="296"/>
                      </a:lnTo>
                      <a:lnTo>
                        <a:pt x="1104" y="38"/>
                      </a:lnTo>
                      <a:lnTo>
                        <a:pt x="1170" y="0"/>
                      </a:lnTo>
                      <a:lnTo>
                        <a:pt x="1297" y="264"/>
                      </a:lnTo>
                      <a:lnTo>
                        <a:pt x="1415" y="552"/>
                      </a:lnTo>
                      <a:lnTo>
                        <a:pt x="1474" y="788"/>
                      </a:lnTo>
                      <a:lnTo>
                        <a:pt x="1491" y="941"/>
                      </a:lnTo>
                      <a:lnTo>
                        <a:pt x="1482" y="1051"/>
                      </a:lnTo>
                      <a:lnTo>
                        <a:pt x="1460" y="1148"/>
                      </a:lnTo>
                      <a:lnTo>
                        <a:pt x="1415" y="1189"/>
                      </a:lnTo>
                      <a:lnTo>
                        <a:pt x="1331" y="1199"/>
                      </a:lnTo>
                      <a:lnTo>
                        <a:pt x="1239" y="1189"/>
                      </a:lnTo>
                      <a:lnTo>
                        <a:pt x="1112" y="1137"/>
                      </a:lnTo>
                      <a:lnTo>
                        <a:pt x="1026" y="1069"/>
                      </a:lnTo>
                      <a:lnTo>
                        <a:pt x="942" y="982"/>
                      </a:lnTo>
                      <a:lnTo>
                        <a:pt x="863" y="876"/>
                      </a:lnTo>
                      <a:lnTo>
                        <a:pt x="774" y="743"/>
                      </a:lnTo>
                      <a:lnTo>
                        <a:pt x="669" y="601"/>
                      </a:lnTo>
                      <a:lnTo>
                        <a:pt x="615" y="522"/>
                      </a:lnTo>
                      <a:lnTo>
                        <a:pt x="573" y="5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3" name="Freeform 241"/>
                <p:cNvSpPr>
                  <a:spLocks/>
                </p:cNvSpPr>
                <p:nvPr/>
              </p:nvSpPr>
              <p:spPr bwMode="auto">
                <a:xfrm>
                  <a:off x="2832" y="2347"/>
                  <a:ext cx="86" cy="281"/>
                </a:xfrm>
                <a:custGeom>
                  <a:avLst/>
                  <a:gdLst>
                    <a:gd name="T0" fmla="*/ 0 w 683"/>
                    <a:gd name="T1" fmla="*/ 0 h 2252"/>
                    <a:gd name="T2" fmla="*/ 0 w 683"/>
                    <a:gd name="T3" fmla="*/ 0 h 2252"/>
                    <a:gd name="T4" fmla="*/ 0 w 683"/>
                    <a:gd name="T5" fmla="*/ 0 h 2252"/>
                    <a:gd name="T6" fmla="*/ 0 w 683"/>
                    <a:gd name="T7" fmla="*/ 0 h 2252"/>
                    <a:gd name="T8" fmla="*/ 0 w 683"/>
                    <a:gd name="T9" fmla="*/ 0 h 2252"/>
                    <a:gd name="T10" fmla="*/ 0 w 683"/>
                    <a:gd name="T11" fmla="*/ 0 h 2252"/>
                    <a:gd name="T12" fmla="*/ 0 w 683"/>
                    <a:gd name="T13" fmla="*/ 0 h 2252"/>
                    <a:gd name="T14" fmla="*/ 0 w 683"/>
                    <a:gd name="T15" fmla="*/ 0 h 2252"/>
                    <a:gd name="T16" fmla="*/ 0 w 683"/>
                    <a:gd name="T17" fmla="*/ 0 h 2252"/>
                    <a:gd name="T18" fmla="*/ 0 w 683"/>
                    <a:gd name="T19" fmla="*/ 0 h 2252"/>
                    <a:gd name="T20" fmla="*/ 0 w 683"/>
                    <a:gd name="T21" fmla="*/ 0 h 2252"/>
                    <a:gd name="T22" fmla="*/ 0 w 683"/>
                    <a:gd name="T23" fmla="*/ 0 h 2252"/>
                    <a:gd name="T24" fmla="*/ 0 w 683"/>
                    <a:gd name="T25" fmla="*/ 0 h 2252"/>
                    <a:gd name="T26" fmla="*/ 0 w 683"/>
                    <a:gd name="T27" fmla="*/ 0 h 2252"/>
                    <a:gd name="T28" fmla="*/ 0 w 683"/>
                    <a:gd name="T29" fmla="*/ 0 h 2252"/>
                    <a:gd name="T30" fmla="*/ 0 w 683"/>
                    <a:gd name="T31" fmla="*/ 0 h 2252"/>
                    <a:gd name="T32" fmla="*/ 0 w 683"/>
                    <a:gd name="T33" fmla="*/ 0 h 2252"/>
                    <a:gd name="T34" fmla="*/ 0 w 683"/>
                    <a:gd name="T35" fmla="*/ 0 h 2252"/>
                    <a:gd name="T36" fmla="*/ 0 w 683"/>
                    <a:gd name="T37" fmla="*/ 0 h 2252"/>
                    <a:gd name="T38" fmla="*/ 0 w 683"/>
                    <a:gd name="T39" fmla="*/ 0 h 2252"/>
                    <a:gd name="T40" fmla="*/ 0 w 683"/>
                    <a:gd name="T41" fmla="*/ 0 h 2252"/>
                    <a:gd name="T42" fmla="*/ 0 w 683"/>
                    <a:gd name="T43" fmla="*/ 0 h 2252"/>
                    <a:gd name="T44" fmla="*/ 0 w 683"/>
                    <a:gd name="T45" fmla="*/ 0 h 2252"/>
                    <a:gd name="T46" fmla="*/ 0 w 683"/>
                    <a:gd name="T47" fmla="*/ 0 h 2252"/>
                    <a:gd name="T48" fmla="*/ 0 w 683"/>
                    <a:gd name="T49" fmla="*/ 0 h 2252"/>
                    <a:gd name="T50" fmla="*/ 0 w 683"/>
                    <a:gd name="T51" fmla="*/ 0 h 2252"/>
                    <a:gd name="T52" fmla="*/ 0 w 683"/>
                    <a:gd name="T53" fmla="*/ 0 h 2252"/>
                    <a:gd name="T54" fmla="*/ 0 w 683"/>
                    <a:gd name="T55" fmla="*/ 0 h 2252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683"/>
                    <a:gd name="T85" fmla="*/ 0 h 2252"/>
                    <a:gd name="T86" fmla="*/ 683 w 683"/>
                    <a:gd name="T87" fmla="*/ 2252 h 2252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683" h="2252">
                      <a:moveTo>
                        <a:pt x="0" y="44"/>
                      </a:moveTo>
                      <a:lnTo>
                        <a:pt x="105" y="203"/>
                      </a:lnTo>
                      <a:lnTo>
                        <a:pt x="186" y="443"/>
                      </a:lnTo>
                      <a:lnTo>
                        <a:pt x="242" y="680"/>
                      </a:lnTo>
                      <a:lnTo>
                        <a:pt x="245" y="995"/>
                      </a:lnTo>
                      <a:lnTo>
                        <a:pt x="245" y="1305"/>
                      </a:lnTo>
                      <a:lnTo>
                        <a:pt x="219" y="1601"/>
                      </a:lnTo>
                      <a:lnTo>
                        <a:pt x="161" y="1919"/>
                      </a:lnTo>
                      <a:lnTo>
                        <a:pt x="92" y="2155"/>
                      </a:lnTo>
                      <a:lnTo>
                        <a:pt x="156" y="2252"/>
                      </a:lnTo>
                      <a:lnTo>
                        <a:pt x="415" y="2079"/>
                      </a:lnTo>
                      <a:lnTo>
                        <a:pt x="568" y="1919"/>
                      </a:lnTo>
                      <a:lnTo>
                        <a:pt x="653" y="1744"/>
                      </a:lnTo>
                      <a:lnTo>
                        <a:pt x="683" y="1619"/>
                      </a:lnTo>
                      <a:lnTo>
                        <a:pt x="675" y="1531"/>
                      </a:lnTo>
                      <a:lnTo>
                        <a:pt x="627" y="1486"/>
                      </a:lnTo>
                      <a:lnTo>
                        <a:pt x="560" y="1486"/>
                      </a:lnTo>
                      <a:lnTo>
                        <a:pt x="467" y="1522"/>
                      </a:lnTo>
                      <a:lnTo>
                        <a:pt x="357" y="1601"/>
                      </a:lnTo>
                      <a:lnTo>
                        <a:pt x="245" y="1722"/>
                      </a:lnTo>
                      <a:lnTo>
                        <a:pt x="290" y="1434"/>
                      </a:lnTo>
                      <a:lnTo>
                        <a:pt x="304" y="1132"/>
                      </a:lnTo>
                      <a:lnTo>
                        <a:pt x="290" y="699"/>
                      </a:lnTo>
                      <a:lnTo>
                        <a:pt x="242" y="410"/>
                      </a:lnTo>
                      <a:lnTo>
                        <a:pt x="161" y="185"/>
                      </a:lnTo>
                      <a:lnTo>
                        <a:pt x="87" y="44"/>
                      </a:lnTo>
                      <a:lnTo>
                        <a:pt x="24" y="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4" name="Freeform 242"/>
                <p:cNvSpPr>
                  <a:spLocks/>
                </p:cNvSpPr>
                <p:nvPr/>
              </p:nvSpPr>
              <p:spPr bwMode="auto">
                <a:xfrm>
                  <a:off x="2868" y="2480"/>
                  <a:ext cx="50" cy="62"/>
                </a:xfrm>
                <a:custGeom>
                  <a:avLst/>
                  <a:gdLst>
                    <a:gd name="T0" fmla="*/ 0 w 401"/>
                    <a:gd name="T1" fmla="*/ 0 h 496"/>
                    <a:gd name="T2" fmla="*/ 0 w 401"/>
                    <a:gd name="T3" fmla="*/ 0 h 496"/>
                    <a:gd name="T4" fmla="*/ 0 w 401"/>
                    <a:gd name="T5" fmla="*/ 0 h 496"/>
                    <a:gd name="T6" fmla="*/ 0 w 401"/>
                    <a:gd name="T7" fmla="*/ 0 h 496"/>
                    <a:gd name="T8" fmla="*/ 0 w 401"/>
                    <a:gd name="T9" fmla="*/ 0 h 496"/>
                    <a:gd name="T10" fmla="*/ 0 w 401"/>
                    <a:gd name="T11" fmla="*/ 0 h 496"/>
                    <a:gd name="T12" fmla="*/ 0 w 401"/>
                    <a:gd name="T13" fmla="*/ 0 h 496"/>
                    <a:gd name="T14" fmla="*/ 0 w 401"/>
                    <a:gd name="T15" fmla="*/ 0 h 496"/>
                    <a:gd name="T16" fmla="*/ 0 w 401"/>
                    <a:gd name="T17" fmla="*/ 0 h 496"/>
                    <a:gd name="T18" fmla="*/ 0 w 401"/>
                    <a:gd name="T19" fmla="*/ 0 h 496"/>
                    <a:gd name="T20" fmla="*/ 0 w 401"/>
                    <a:gd name="T21" fmla="*/ 0 h 496"/>
                    <a:gd name="T22" fmla="*/ 0 w 401"/>
                    <a:gd name="T23" fmla="*/ 0 h 496"/>
                    <a:gd name="T24" fmla="*/ 0 w 401"/>
                    <a:gd name="T25" fmla="*/ 0 h 49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401"/>
                    <a:gd name="T40" fmla="*/ 0 h 496"/>
                    <a:gd name="T41" fmla="*/ 401 w 401"/>
                    <a:gd name="T42" fmla="*/ 496 h 49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401" h="496">
                      <a:moveTo>
                        <a:pt x="401" y="496"/>
                      </a:moveTo>
                      <a:lnTo>
                        <a:pt x="401" y="385"/>
                      </a:lnTo>
                      <a:lnTo>
                        <a:pt x="246" y="12"/>
                      </a:lnTo>
                      <a:lnTo>
                        <a:pt x="146" y="0"/>
                      </a:lnTo>
                      <a:lnTo>
                        <a:pt x="16" y="65"/>
                      </a:lnTo>
                      <a:lnTo>
                        <a:pt x="0" y="127"/>
                      </a:lnTo>
                      <a:lnTo>
                        <a:pt x="115" y="65"/>
                      </a:lnTo>
                      <a:lnTo>
                        <a:pt x="185" y="75"/>
                      </a:lnTo>
                      <a:lnTo>
                        <a:pt x="233" y="159"/>
                      </a:lnTo>
                      <a:lnTo>
                        <a:pt x="309" y="357"/>
                      </a:lnTo>
                      <a:lnTo>
                        <a:pt x="330" y="445"/>
                      </a:lnTo>
                      <a:lnTo>
                        <a:pt x="330" y="496"/>
                      </a:lnTo>
                      <a:lnTo>
                        <a:pt x="401" y="4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5" name="Freeform 243"/>
                <p:cNvSpPr>
                  <a:spLocks/>
                </p:cNvSpPr>
                <p:nvPr/>
              </p:nvSpPr>
              <p:spPr bwMode="auto">
                <a:xfrm>
                  <a:off x="2527" y="2454"/>
                  <a:ext cx="114" cy="102"/>
                </a:xfrm>
                <a:custGeom>
                  <a:avLst/>
                  <a:gdLst>
                    <a:gd name="T0" fmla="*/ 0 w 916"/>
                    <a:gd name="T1" fmla="*/ 0 h 818"/>
                    <a:gd name="T2" fmla="*/ 0 w 916"/>
                    <a:gd name="T3" fmla="*/ 0 h 818"/>
                    <a:gd name="T4" fmla="*/ 0 w 916"/>
                    <a:gd name="T5" fmla="*/ 0 h 818"/>
                    <a:gd name="T6" fmla="*/ 0 w 916"/>
                    <a:gd name="T7" fmla="*/ 0 h 818"/>
                    <a:gd name="T8" fmla="*/ 0 w 916"/>
                    <a:gd name="T9" fmla="*/ 0 h 818"/>
                    <a:gd name="T10" fmla="*/ 0 w 916"/>
                    <a:gd name="T11" fmla="*/ 0 h 818"/>
                    <a:gd name="T12" fmla="*/ 0 w 916"/>
                    <a:gd name="T13" fmla="*/ 0 h 818"/>
                    <a:gd name="T14" fmla="*/ 0 w 916"/>
                    <a:gd name="T15" fmla="*/ 0 h 818"/>
                    <a:gd name="T16" fmla="*/ 0 w 916"/>
                    <a:gd name="T17" fmla="*/ 0 h 818"/>
                    <a:gd name="T18" fmla="*/ 0 w 916"/>
                    <a:gd name="T19" fmla="*/ 0 h 818"/>
                    <a:gd name="T20" fmla="*/ 0 w 916"/>
                    <a:gd name="T21" fmla="*/ 0 h 818"/>
                    <a:gd name="T22" fmla="*/ 0 w 916"/>
                    <a:gd name="T23" fmla="*/ 0 h 818"/>
                    <a:gd name="T24" fmla="*/ 0 w 916"/>
                    <a:gd name="T25" fmla="*/ 0 h 818"/>
                    <a:gd name="T26" fmla="*/ 0 w 916"/>
                    <a:gd name="T27" fmla="*/ 0 h 818"/>
                    <a:gd name="T28" fmla="*/ 0 w 916"/>
                    <a:gd name="T29" fmla="*/ 0 h 818"/>
                    <a:gd name="T30" fmla="*/ 0 w 916"/>
                    <a:gd name="T31" fmla="*/ 0 h 818"/>
                    <a:gd name="T32" fmla="*/ 0 w 916"/>
                    <a:gd name="T33" fmla="*/ 0 h 818"/>
                    <a:gd name="T34" fmla="*/ 0 w 916"/>
                    <a:gd name="T35" fmla="*/ 0 h 81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916"/>
                    <a:gd name="T55" fmla="*/ 0 h 818"/>
                    <a:gd name="T56" fmla="*/ 916 w 916"/>
                    <a:gd name="T57" fmla="*/ 818 h 81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916" h="818">
                      <a:moveTo>
                        <a:pt x="916" y="765"/>
                      </a:moveTo>
                      <a:lnTo>
                        <a:pt x="659" y="668"/>
                      </a:lnTo>
                      <a:lnTo>
                        <a:pt x="456" y="558"/>
                      </a:lnTo>
                      <a:lnTo>
                        <a:pt x="313" y="451"/>
                      </a:lnTo>
                      <a:lnTo>
                        <a:pt x="242" y="372"/>
                      </a:lnTo>
                      <a:lnTo>
                        <a:pt x="145" y="258"/>
                      </a:lnTo>
                      <a:lnTo>
                        <a:pt x="89" y="128"/>
                      </a:lnTo>
                      <a:lnTo>
                        <a:pt x="27" y="0"/>
                      </a:lnTo>
                      <a:lnTo>
                        <a:pt x="5" y="181"/>
                      </a:lnTo>
                      <a:lnTo>
                        <a:pt x="0" y="395"/>
                      </a:lnTo>
                      <a:lnTo>
                        <a:pt x="23" y="598"/>
                      </a:lnTo>
                      <a:lnTo>
                        <a:pt x="49" y="716"/>
                      </a:lnTo>
                      <a:lnTo>
                        <a:pt x="79" y="792"/>
                      </a:lnTo>
                      <a:lnTo>
                        <a:pt x="145" y="805"/>
                      </a:lnTo>
                      <a:lnTo>
                        <a:pt x="353" y="818"/>
                      </a:lnTo>
                      <a:lnTo>
                        <a:pt x="649" y="792"/>
                      </a:lnTo>
                      <a:lnTo>
                        <a:pt x="850" y="774"/>
                      </a:lnTo>
                      <a:lnTo>
                        <a:pt x="916" y="7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6" name="Freeform 244"/>
                <p:cNvSpPr>
                  <a:spLocks/>
                </p:cNvSpPr>
                <p:nvPr/>
              </p:nvSpPr>
              <p:spPr bwMode="auto">
                <a:xfrm>
                  <a:off x="2548" y="2550"/>
                  <a:ext cx="196" cy="199"/>
                </a:xfrm>
                <a:custGeom>
                  <a:avLst/>
                  <a:gdLst>
                    <a:gd name="T0" fmla="*/ 0 w 1565"/>
                    <a:gd name="T1" fmla="*/ 0 h 1593"/>
                    <a:gd name="T2" fmla="*/ 0 w 1565"/>
                    <a:gd name="T3" fmla="*/ 0 h 1593"/>
                    <a:gd name="T4" fmla="*/ 0 w 1565"/>
                    <a:gd name="T5" fmla="*/ 0 h 1593"/>
                    <a:gd name="T6" fmla="*/ 0 w 1565"/>
                    <a:gd name="T7" fmla="*/ 0 h 1593"/>
                    <a:gd name="T8" fmla="*/ 0 w 1565"/>
                    <a:gd name="T9" fmla="*/ 0 h 1593"/>
                    <a:gd name="T10" fmla="*/ 0 w 1565"/>
                    <a:gd name="T11" fmla="*/ 0 h 1593"/>
                    <a:gd name="T12" fmla="*/ 0 w 1565"/>
                    <a:gd name="T13" fmla="*/ 0 h 1593"/>
                    <a:gd name="T14" fmla="*/ 0 w 1565"/>
                    <a:gd name="T15" fmla="*/ 0 h 1593"/>
                    <a:gd name="T16" fmla="*/ 0 w 1565"/>
                    <a:gd name="T17" fmla="*/ 0 h 1593"/>
                    <a:gd name="T18" fmla="*/ 0 w 1565"/>
                    <a:gd name="T19" fmla="*/ 0 h 1593"/>
                    <a:gd name="T20" fmla="*/ 0 w 1565"/>
                    <a:gd name="T21" fmla="*/ 0 h 1593"/>
                    <a:gd name="T22" fmla="*/ 0 w 1565"/>
                    <a:gd name="T23" fmla="*/ 0 h 1593"/>
                    <a:gd name="T24" fmla="*/ 0 w 1565"/>
                    <a:gd name="T25" fmla="*/ 0 h 1593"/>
                    <a:gd name="T26" fmla="*/ 0 w 1565"/>
                    <a:gd name="T27" fmla="*/ 0 h 1593"/>
                    <a:gd name="T28" fmla="*/ 0 w 1565"/>
                    <a:gd name="T29" fmla="*/ 0 h 1593"/>
                    <a:gd name="T30" fmla="*/ 0 w 1565"/>
                    <a:gd name="T31" fmla="*/ 0 h 1593"/>
                    <a:gd name="T32" fmla="*/ 0 w 1565"/>
                    <a:gd name="T33" fmla="*/ 0 h 1593"/>
                    <a:gd name="T34" fmla="*/ 0 w 1565"/>
                    <a:gd name="T35" fmla="*/ 0 h 1593"/>
                    <a:gd name="T36" fmla="*/ 0 w 1565"/>
                    <a:gd name="T37" fmla="*/ 0 h 1593"/>
                    <a:gd name="T38" fmla="*/ 0 w 1565"/>
                    <a:gd name="T39" fmla="*/ 0 h 1593"/>
                    <a:gd name="T40" fmla="*/ 0 w 1565"/>
                    <a:gd name="T41" fmla="*/ 0 h 1593"/>
                    <a:gd name="T42" fmla="*/ 0 w 1565"/>
                    <a:gd name="T43" fmla="*/ 0 h 1593"/>
                    <a:gd name="T44" fmla="*/ 0 w 1565"/>
                    <a:gd name="T45" fmla="*/ 0 h 1593"/>
                    <a:gd name="T46" fmla="*/ 0 w 1565"/>
                    <a:gd name="T47" fmla="*/ 0 h 1593"/>
                    <a:gd name="T48" fmla="*/ 0 w 1565"/>
                    <a:gd name="T49" fmla="*/ 0 h 1593"/>
                    <a:gd name="T50" fmla="*/ 0 w 1565"/>
                    <a:gd name="T51" fmla="*/ 0 h 1593"/>
                    <a:gd name="T52" fmla="*/ 0 w 1565"/>
                    <a:gd name="T53" fmla="*/ 0 h 1593"/>
                    <a:gd name="T54" fmla="*/ 0 w 1565"/>
                    <a:gd name="T55" fmla="*/ 0 h 1593"/>
                    <a:gd name="T56" fmla="*/ 0 w 1565"/>
                    <a:gd name="T57" fmla="*/ 0 h 1593"/>
                    <a:gd name="T58" fmla="*/ 0 w 1565"/>
                    <a:gd name="T59" fmla="*/ 0 h 1593"/>
                    <a:gd name="T60" fmla="*/ 0 w 1565"/>
                    <a:gd name="T61" fmla="*/ 0 h 1593"/>
                    <a:gd name="T62" fmla="*/ 0 w 1565"/>
                    <a:gd name="T63" fmla="*/ 0 h 1593"/>
                    <a:gd name="T64" fmla="*/ 0 w 1565"/>
                    <a:gd name="T65" fmla="*/ 0 h 1593"/>
                    <a:gd name="T66" fmla="*/ 0 w 1565"/>
                    <a:gd name="T67" fmla="*/ 0 h 1593"/>
                    <a:gd name="T68" fmla="*/ 0 w 1565"/>
                    <a:gd name="T69" fmla="*/ 0 h 1593"/>
                    <a:gd name="T70" fmla="*/ 0 w 1565"/>
                    <a:gd name="T71" fmla="*/ 0 h 1593"/>
                    <a:gd name="T72" fmla="*/ 0 w 1565"/>
                    <a:gd name="T73" fmla="*/ 0 h 1593"/>
                    <a:gd name="T74" fmla="*/ 0 w 1565"/>
                    <a:gd name="T75" fmla="*/ 0 h 1593"/>
                    <a:gd name="T76" fmla="*/ 0 w 1565"/>
                    <a:gd name="T77" fmla="*/ 0 h 1593"/>
                    <a:gd name="T78" fmla="*/ 0 w 1565"/>
                    <a:gd name="T79" fmla="*/ 0 h 1593"/>
                    <a:gd name="T80" fmla="*/ 0 w 1565"/>
                    <a:gd name="T81" fmla="*/ 0 h 159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565"/>
                    <a:gd name="T124" fmla="*/ 0 h 1593"/>
                    <a:gd name="T125" fmla="*/ 1565 w 1565"/>
                    <a:gd name="T126" fmla="*/ 1593 h 159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565" h="1593">
                      <a:moveTo>
                        <a:pt x="331" y="18"/>
                      </a:moveTo>
                      <a:lnTo>
                        <a:pt x="517" y="227"/>
                      </a:lnTo>
                      <a:lnTo>
                        <a:pt x="843" y="550"/>
                      </a:lnTo>
                      <a:lnTo>
                        <a:pt x="1110" y="743"/>
                      </a:lnTo>
                      <a:lnTo>
                        <a:pt x="1355" y="876"/>
                      </a:lnTo>
                      <a:lnTo>
                        <a:pt x="1565" y="968"/>
                      </a:lnTo>
                      <a:lnTo>
                        <a:pt x="1336" y="1133"/>
                      </a:lnTo>
                      <a:lnTo>
                        <a:pt x="1170" y="1204"/>
                      </a:lnTo>
                      <a:lnTo>
                        <a:pt x="873" y="1293"/>
                      </a:lnTo>
                      <a:lnTo>
                        <a:pt x="795" y="1267"/>
                      </a:lnTo>
                      <a:lnTo>
                        <a:pt x="644" y="1178"/>
                      </a:lnTo>
                      <a:lnTo>
                        <a:pt x="636" y="1474"/>
                      </a:lnTo>
                      <a:lnTo>
                        <a:pt x="591" y="1558"/>
                      </a:lnTo>
                      <a:lnTo>
                        <a:pt x="535" y="1593"/>
                      </a:lnTo>
                      <a:lnTo>
                        <a:pt x="420" y="1578"/>
                      </a:lnTo>
                      <a:lnTo>
                        <a:pt x="295" y="1486"/>
                      </a:lnTo>
                      <a:lnTo>
                        <a:pt x="186" y="1367"/>
                      </a:lnTo>
                      <a:lnTo>
                        <a:pt x="106" y="1204"/>
                      </a:lnTo>
                      <a:lnTo>
                        <a:pt x="53" y="1000"/>
                      </a:lnTo>
                      <a:lnTo>
                        <a:pt x="9" y="735"/>
                      </a:lnTo>
                      <a:lnTo>
                        <a:pt x="0" y="430"/>
                      </a:lnTo>
                      <a:lnTo>
                        <a:pt x="25" y="194"/>
                      </a:lnTo>
                      <a:lnTo>
                        <a:pt x="61" y="0"/>
                      </a:lnTo>
                      <a:lnTo>
                        <a:pt x="180" y="10"/>
                      </a:lnTo>
                      <a:lnTo>
                        <a:pt x="146" y="194"/>
                      </a:lnTo>
                      <a:lnTo>
                        <a:pt x="158" y="443"/>
                      </a:lnTo>
                      <a:lnTo>
                        <a:pt x="231" y="656"/>
                      </a:lnTo>
                      <a:lnTo>
                        <a:pt x="323" y="827"/>
                      </a:lnTo>
                      <a:lnTo>
                        <a:pt x="507" y="1013"/>
                      </a:lnTo>
                      <a:lnTo>
                        <a:pt x="728" y="1178"/>
                      </a:lnTo>
                      <a:lnTo>
                        <a:pt x="858" y="1238"/>
                      </a:lnTo>
                      <a:lnTo>
                        <a:pt x="1122" y="1178"/>
                      </a:lnTo>
                      <a:lnTo>
                        <a:pt x="1277" y="1120"/>
                      </a:lnTo>
                      <a:lnTo>
                        <a:pt x="1476" y="978"/>
                      </a:lnTo>
                      <a:lnTo>
                        <a:pt x="1237" y="876"/>
                      </a:lnTo>
                      <a:lnTo>
                        <a:pt x="980" y="708"/>
                      </a:lnTo>
                      <a:lnTo>
                        <a:pt x="783" y="550"/>
                      </a:lnTo>
                      <a:lnTo>
                        <a:pt x="598" y="364"/>
                      </a:lnTo>
                      <a:lnTo>
                        <a:pt x="438" y="204"/>
                      </a:lnTo>
                      <a:lnTo>
                        <a:pt x="283" y="31"/>
                      </a:lnTo>
                      <a:lnTo>
                        <a:pt x="331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7" name="Freeform 245"/>
                <p:cNvSpPr>
                  <a:spLocks/>
                </p:cNvSpPr>
                <p:nvPr/>
              </p:nvSpPr>
              <p:spPr bwMode="auto">
                <a:xfrm>
                  <a:off x="2798" y="2272"/>
                  <a:ext cx="27" cy="72"/>
                </a:xfrm>
                <a:custGeom>
                  <a:avLst/>
                  <a:gdLst>
                    <a:gd name="T0" fmla="*/ 0 w 211"/>
                    <a:gd name="T1" fmla="*/ 0 h 580"/>
                    <a:gd name="T2" fmla="*/ 0 w 211"/>
                    <a:gd name="T3" fmla="*/ 0 h 580"/>
                    <a:gd name="T4" fmla="*/ 0 w 211"/>
                    <a:gd name="T5" fmla="*/ 0 h 580"/>
                    <a:gd name="T6" fmla="*/ 0 w 211"/>
                    <a:gd name="T7" fmla="*/ 0 h 580"/>
                    <a:gd name="T8" fmla="*/ 0 w 211"/>
                    <a:gd name="T9" fmla="*/ 0 h 580"/>
                    <a:gd name="T10" fmla="*/ 0 w 211"/>
                    <a:gd name="T11" fmla="*/ 0 h 580"/>
                    <a:gd name="T12" fmla="*/ 0 w 211"/>
                    <a:gd name="T13" fmla="*/ 0 h 580"/>
                    <a:gd name="T14" fmla="*/ 0 w 211"/>
                    <a:gd name="T15" fmla="*/ 0 h 580"/>
                    <a:gd name="T16" fmla="*/ 0 w 211"/>
                    <a:gd name="T17" fmla="*/ 0 h 580"/>
                    <a:gd name="T18" fmla="*/ 0 w 211"/>
                    <a:gd name="T19" fmla="*/ 0 h 580"/>
                    <a:gd name="T20" fmla="*/ 0 w 211"/>
                    <a:gd name="T21" fmla="*/ 0 h 58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11"/>
                    <a:gd name="T34" fmla="*/ 0 h 580"/>
                    <a:gd name="T35" fmla="*/ 211 w 211"/>
                    <a:gd name="T36" fmla="*/ 580 h 58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11" h="580">
                      <a:moveTo>
                        <a:pt x="163" y="580"/>
                      </a:moveTo>
                      <a:lnTo>
                        <a:pt x="211" y="509"/>
                      </a:lnTo>
                      <a:lnTo>
                        <a:pt x="163" y="285"/>
                      </a:lnTo>
                      <a:lnTo>
                        <a:pt x="92" y="107"/>
                      </a:lnTo>
                      <a:lnTo>
                        <a:pt x="30" y="10"/>
                      </a:lnTo>
                      <a:lnTo>
                        <a:pt x="0" y="0"/>
                      </a:lnTo>
                      <a:lnTo>
                        <a:pt x="0" y="55"/>
                      </a:lnTo>
                      <a:lnTo>
                        <a:pt x="68" y="196"/>
                      </a:lnTo>
                      <a:lnTo>
                        <a:pt x="114" y="359"/>
                      </a:lnTo>
                      <a:lnTo>
                        <a:pt x="137" y="524"/>
                      </a:lnTo>
                      <a:lnTo>
                        <a:pt x="163" y="5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8" name="Freeform 246"/>
                <p:cNvSpPr>
                  <a:spLocks/>
                </p:cNvSpPr>
                <p:nvPr/>
              </p:nvSpPr>
              <p:spPr bwMode="auto">
                <a:xfrm>
                  <a:off x="2428" y="2119"/>
                  <a:ext cx="416" cy="463"/>
                </a:xfrm>
                <a:custGeom>
                  <a:avLst/>
                  <a:gdLst>
                    <a:gd name="T0" fmla="*/ 0 w 3335"/>
                    <a:gd name="T1" fmla="*/ 0 h 3699"/>
                    <a:gd name="T2" fmla="*/ 0 w 3335"/>
                    <a:gd name="T3" fmla="*/ 0 h 3699"/>
                    <a:gd name="T4" fmla="*/ 0 w 3335"/>
                    <a:gd name="T5" fmla="*/ 0 h 3699"/>
                    <a:gd name="T6" fmla="*/ 0 w 3335"/>
                    <a:gd name="T7" fmla="*/ 0 h 3699"/>
                    <a:gd name="T8" fmla="*/ 0 w 3335"/>
                    <a:gd name="T9" fmla="*/ 0 h 3699"/>
                    <a:gd name="T10" fmla="*/ 0 w 3335"/>
                    <a:gd name="T11" fmla="*/ 0 h 3699"/>
                    <a:gd name="T12" fmla="*/ 0 w 3335"/>
                    <a:gd name="T13" fmla="*/ 0 h 3699"/>
                    <a:gd name="T14" fmla="*/ 0 w 3335"/>
                    <a:gd name="T15" fmla="*/ 0 h 3699"/>
                    <a:gd name="T16" fmla="*/ 0 w 3335"/>
                    <a:gd name="T17" fmla="*/ 0 h 3699"/>
                    <a:gd name="T18" fmla="*/ 0 w 3335"/>
                    <a:gd name="T19" fmla="*/ 0 h 3699"/>
                    <a:gd name="T20" fmla="*/ 0 w 3335"/>
                    <a:gd name="T21" fmla="*/ 0 h 3699"/>
                    <a:gd name="T22" fmla="*/ 0 w 3335"/>
                    <a:gd name="T23" fmla="*/ 0 h 3699"/>
                    <a:gd name="T24" fmla="*/ 0 w 3335"/>
                    <a:gd name="T25" fmla="*/ 0 h 3699"/>
                    <a:gd name="T26" fmla="*/ 0 w 3335"/>
                    <a:gd name="T27" fmla="*/ 0 h 3699"/>
                    <a:gd name="T28" fmla="*/ 0 w 3335"/>
                    <a:gd name="T29" fmla="*/ 0 h 3699"/>
                    <a:gd name="T30" fmla="*/ 0 w 3335"/>
                    <a:gd name="T31" fmla="*/ 0 h 3699"/>
                    <a:gd name="T32" fmla="*/ 0 w 3335"/>
                    <a:gd name="T33" fmla="*/ 0 h 3699"/>
                    <a:gd name="T34" fmla="*/ 0 w 3335"/>
                    <a:gd name="T35" fmla="*/ 0 h 3699"/>
                    <a:gd name="T36" fmla="*/ 0 w 3335"/>
                    <a:gd name="T37" fmla="*/ 0 h 3699"/>
                    <a:gd name="T38" fmla="*/ 0 w 3335"/>
                    <a:gd name="T39" fmla="*/ 0 h 3699"/>
                    <a:gd name="T40" fmla="*/ 0 w 3335"/>
                    <a:gd name="T41" fmla="*/ 0 h 3699"/>
                    <a:gd name="T42" fmla="*/ 0 w 3335"/>
                    <a:gd name="T43" fmla="*/ 0 h 3699"/>
                    <a:gd name="T44" fmla="*/ 0 w 3335"/>
                    <a:gd name="T45" fmla="*/ 0 h 3699"/>
                    <a:gd name="T46" fmla="*/ 0 w 3335"/>
                    <a:gd name="T47" fmla="*/ 0 h 3699"/>
                    <a:gd name="T48" fmla="*/ 0 w 3335"/>
                    <a:gd name="T49" fmla="*/ 0 h 3699"/>
                    <a:gd name="T50" fmla="*/ 0 w 3335"/>
                    <a:gd name="T51" fmla="*/ 0 h 3699"/>
                    <a:gd name="T52" fmla="*/ 0 w 3335"/>
                    <a:gd name="T53" fmla="*/ 0 h 3699"/>
                    <a:gd name="T54" fmla="*/ 0 w 3335"/>
                    <a:gd name="T55" fmla="*/ 0 h 3699"/>
                    <a:gd name="T56" fmla="*/ 0 w 3335"/>
                    <a:gd name="T57" fmla="*/ 0 h 3699"/>
                    <a:gd name="T58" fmla="*/ 0 w 3335"/>
                    <a:gd name="T59" fmla="*/ 0 h 3699"/>
                    <a:gd name="T60" fmla="*/ 0 w 3335"/>
                    <a:gd name="T61" fmla="*/ 0 h 3699"/>
                    <a:gd name="T62" fmla="*/ 0 w 3335"/>
                    <a:gd name="T63" fmla="*/ 0 h 3699"/>
                    <a:gd name="T64" fmla="*/ 0 w 3335"/>
                    <a:gd name="T65" fmla="*/ 0 h 3699"/>
                    <a:gd name="T66" fmla="*/ 0 w 3335"/>
                    <a:gd name="T67" fmla="*/ 0 h 3699"/>
                    <a:gd name="T68" fmla="*/ 0 w 3335"/>
                    <a:gd name="T69" fmla="*/ 0 h 3699"/>
                    <a:gd name="T70" fmla="*/ 0 w 3335"/>
                    <a:gd name="T71" fmla="*/ 0 h 3699"/>
                    <a:gd name="T72" fmla="*/ 0 w 3335"/>
                    <a:gd name="T73" fmla="*/ 0 h 3699"/>
                    <a:gd name="T74" fmla="*/ 0 w 3335"/>
                    <a:gd name="T75" fmla="*/ 0 h 3699"/>
                    <a:gd name="T76" fmla="*/ 0 w 3335"/>
                    <a:gd name="T77" fmla="*/ 0 h 3699"/>
                    <a:gd name="T78" fmla="*/ 0 w 3335"/>
                    <a:gd name="T79" fmla="*/ 0 h 3699"/>
                    <a:gd name="T80" fmla="*/ 0 w 3335"/>
                    <a:gd name="T81" fmla="*/ 0 h 3699"/>
                    <a:gd name="T82" fmla="*/ 0 w 3335"/>
                    <a:gd name="T83" fmla="*/ 0 h 3699"/>
                    <a:gd name="T84" fmla="*/ 0 w 3335"/>
                    <a:gd name="T85" fmla="*/ 0 h 3699"/>
                    <a:gd name="T86" fmla="*/ 0 w 3335"/>
                    <a:gd name="T87" fmla="*/ 0 h 3699"/>
                    <a:gd name="T88" fmla="*/ 0 w 3335"/>
                    <a:gd name="T89" fmla="*/ 0 h 3699"/>
                    <a:gd name="T90" fmla="*/ 0 w 3335"/>
                    <a:gd name="T91" fmla="*/ 0 h 3699"/>
                    <a:gd name="T92" fmla="*/ 0 w 3335"/>
                    <a:gd name="T93" fmla="*/ 0 h 3699"/>
                    <a:gd name="T94" fmla="*/ 0 w 3335"/>
                    <a:gd name="T95" fmla="*/ 0 h 3699"/>
                    <a:gd name="T96" fmla="*/ 0 w 3335"/>
                    <a:gd name="T97" fmla="*/ 0 h 3699"/>
                    <a:gd name="T98" fmla="*/ 0 w 3335"/>
                    <a:gd name="T99" fmla="*/ 0 h 3699"/>
                    <a:gd name="T100" fmla="*/ 0 w 3335"/>
                    <a:gd name="T101" fmla="*/ 0 h 3699"/>
                    <a:gd name="T102" fmla="*/ 0 w 3335"/>
                    <a:gd name="T103" fmla="*/ 0 h 3699"/>
                    <a:gd name="T104" fmla="*/ 0 w 3335"/>
                    <a:gd name="T105" fmla="*/ 0 h 3699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3335"/>
                    <a:gd name="T160" fmla="*/ 0 h 3699"/>
                    <a:gd name="T161" fmla="*/ 3335 w 3335"/>
                    <a:gd name="T162" fmla="*/ 3699 h 3699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3335" h="3699">
                      <a:moveTo>
                        <a:pt x="3335" y="1893"/>
                      </a:moveTo>
                      <a:lnTo>
                        <a:pt x="3335" y="1592"/>
                      </a:lnTo>
                      <a:lnTo>
                        <a:pt x="3238" y="1229"/>
                      </a:lnTo>
                      <a:lnTo>
                        <a:pt x="3101" y="934"/>
                      </a:lnTo>
                      <a:lnTo>
                        <a:pt x="2986" y="733"/>
                      </a:lnTo>
                      <a:lnTo>
                        <a:pt x="2852" y="583"/>
                      </a:lnTo>
                      <a:lnTo>
                        <a:pt x="2737" y="527"/>
                      </a:lnTo>
                      <a:lnTo>
                        <a:pt x="2641" y="509"/>
                      </a:lnTo>
                      <a:lnTo>
                        <a:pt x="2574" y="509"/>
                      </a:lnTo>
                      <a:lnTo>
                        <a:pt x="2467" y="389"/>
                      </a:lnTo>
                      <a:lnTo>
                        <a:pt x="2345" y="239"/>
                      </a:lnTo>
                      <a:lnTo>
                        <a:pt x="2175" y="145"/>
                      </a:lnTo>
                      <a:lnTo>
                        <a:pt x="2068" y="145"/>
                      </a:lnTo>
                      <a:lnTo>
                        <a:pt x="1971" y="180"/>
                      </a:lnTo>
                      <a:lnTo>
                        <a:pt x="1792" y="43"/>
                      </a:lnTo>
                      <a:lnTo>
                        <a:pt x="1561" y="0"/>
                      </a:lnTo>
                      <a:lnTo>
                        <a:pt x="1382" y="31"/>
                      </a:lnTo>
                      <a:lnTo>
                        <a:pt x="1323" y="135"/>
                      </a:lnTo>
                      <a:lnTo>
                        <a:pt x="1323" y="208"/>
                      </a:lnTo>
                      <a:lnTo>
                        <a:pt x="1133" y="208"/>
                      </a:lnTo>
                      <a:lnTo>
                        <a:pt x="955" y="270"/>
                      </a:lnTo>
                      <a:lnTo>
                        <a:pt x="859" y="346"/>
                      </a:lnTo>
                      <a:lnTo>
                        <a:pt x="771" y="450"/>
                      </a:lnTo>
                      <a:lnTo>
                        <a:pt x="682" y="615"/>
                      </a:lnTo>
                      <a:lnTo>
                        <a:pt x="367" y="703"/>
                      </a:lnTo>
                      <a:lnTo>
                        <a:pt x="214" y="840"/>
                      </a:lnTo>
                      <a:lnTo>
                        <a:pt x="160" y="990"/>
                      </a:lnTo>
                      <a:lnTo>
                        <a:pt x="122" y="1158"/>
                      </a:lnTo>
                      <a:lnTo>
                        <a:pt x="160" y="1352"/>
                      </a:lnTo>
                      <a:lnTo>
                        <a:pt x="36" y="1459"/>
                      </a:lnTo>
                      <a:lnTo>
                        <a:pt x="10" y="1606"/>
                      </a:lnTo>
                      <a:lnTo>
                        <a:pt x="28" y="1728"/>
                      </a:lnTo>
                      <a:lnTo>
                        <a:pt x="73" y="1941"/>
                      </a:lnTo>
                      <a:lnTo>
                        <a:pt x="0" y="2509"/>
                      </a:lnTo>
                      <a:lnTo>
                        <a:pt x="0" y="2822"/>
                      </a:lnTo>
                      <a:lnTo>
                        <a:pt x="48" y="3160"/>
                      </a:lnTo>
                      <a:lnTo>
                        <a:pt x="129" y="3423"/>
                      </a:lnTo>
                      <a:lnTo>
                        <a:pt x="236" y="3699"/>
                      </a:lnTo>
                      <a:lnTo>
                        <a:pt x="165" y="3363"/>
                      </a:lnTo>
                      <a:lnTo>
                        <a:pt x="73" y="2946"/>
                      </a:lnTo>
                      <a:lnTo>
                        <a:pt x="66" y="2676"/>
                      </a:lnTo>
                      <a:lnTo>
                        <a:pt x="73" y="2301"/>
                      </a:lnTo>
                      <a:lnTo>
                        <a:pt x="122" y="1969"/>
                      </a:lnTo>
                      <a:lnTo>
                        <a:pt x="165" y="1822"/>
                      </a:lnTo>
                      <a:lnTo>
                        <a:pt x="214" y="1799"/>
                      </a:lnTo>
                      <a:lnTo>
                        <a:pt x="394" y="2346"/>
                      </a:lnTo>
                      <a:lnTo>
                        <a:pt x="280" y="2494"/>
                      </a:lnTo>
                      <a:lnTo>
                        <a:pt x="262" y="2598"/>
                      </a:lnTo>
                      <a:lnTo>
                        <a:pt x="275" y="2735"/>
                      </a:lnTo>
                      <a:lnTo>
                        <a:pt x="318" y="2857"/>
                      </a:lnTo>
                      <a:lnTo>
                        <a:pt x="367" y="2911"/>
                      </a:lnTo>
                      <a:lnTo>
                        <a:pt x="404" y="2956"/>
                      </a:lnTo>
                      <a:lnTo>
                        <a:pt x="438" y="2972"/>
                      </a:lnTo>
                      <a:lnTo>
                        <a:pt x="619" y="2587"/>
                      </a:lnTo>
                      <a:lnTo>
                        <a:pt x="581" y="2257"/>
                      </a:lnTo>
                      <a:lnTo>
                        <a:pt x="514" y="2013"/>
                      </a:lnTo>
                      <a:lnTo>
                        <a:pt x="438" y="1866"/>
                      </a:lnTo>
                      <a:lnTo>
                        <a:pt x="367" y="1787"/>
                      </a:lnTo>
                      <a:lnTo>
                        <a:pt x="280" y="1755"/>
                      </a:lnTo>
                      <a:lnTo>
                        <a:pt x="581" y="1654"/>
                      </a:lnTo>
                      <a:lnTo>
                        <a:pt x="674" y="1685"/>
                      </a:lnTo>
                      <a:lnTo>
                        <a:pt x="771" y="1787"/>
                      </a:lnTo>
                      <a:lnTo>
                        <a:pt x="823" y="1941"/>
                      </a:lnTo>
                      <a:lnTo>
                        <a:pt x="889" y="2162"/>
                      </a:lnTo>
                      <a:lnTo>
                        <a:pt x="937" y="2135"/>
                      </a:lnTo>
                      <a:lnTo>
                        <a:pt x="871" y="1848"/>
                      </a:lnTo>
                      <a:lnTo>
                        <a:pt x="1018" y="1743"/>
                      </a:lnTo>
                      <a:lnTo>
                        <a:pt x="1168" y="1710"/>
                      </a:lnTo>
                      <a:lnTo>
                        <a:pt x="1323" y="1592"/>
                      </a:lnTo>
                      <a:lnTo>
                        <a:pt x="1393" y="1459"/>
                      </a:lnTo>
                      <a:lnTo>
                        <a:pt x="1441" y="1326"/>
                      </a:lnTo>
                      <a:lnTo>
                        <a:pt x="1472" y="1292"/>
                      </a:lnTo>
                      <a:lnTo>
                        <a:pt x="1522" y="1292"/>
                      </a:lnTo>
                      <a:lnTo>
                        <a:pt x="1597" y="1303"/>
                      </a:lnTo>
                      <a:lnTo>
                        <a:pt x="1642" y="1352"/>
                      </a:lnTo>
                      <a:lnTo>
                        <a:pt x="1675" y="1336"/>
                      </a:lnTo>
                      <a:lnTo>
                        <a:pt x="1701" y="1274"/>
                      </a:lnTo>
                      <a:lnTo>
                        <a:pt x="1701" y="1127"/>
                      </a:lnTo>
                      <a:lnTo>
                        <a:pt x="1690" y="1012"/>
                      </a:lnTo>
                      <a:lnTo>
                        <a:pt x="1782" y="1038"/>
                      </a:lnTo>
                      <a:lnTo>
                        <a:pt x="1579" y="509"/>
                      </a:lnTo>
                      <a:lnTo>
                        <a:pt x="1448" y="301"/>
                      </a:lnTo>
                      <a:lnTo>
                        <a:pt x="1393" y="180"/>
                      </a:lnTo>
                      <a:lnTo>
                        <a:pt x="1441" y="145"/>
                      </a:lnTo>
                      <a:lnTo>
                        <a:pt x="1540" y="226"/>
                      </a:lnTo>
                      <a:lnTo>
                        <a:pt x="1760" y="583"/>
                      </a:lnTo>
                      <a:lnTo>
                        <a:pt x="1923" y="1012"/>
                      </a:lnTo>
                      <a:lnTo>
                        <a:pt x="1971" y="1219"/>
                      </a:lnTo>
                      <a:lnTo>
                        <a:pt x="2030" y="1052"/>
                      </a:lnTo>
                      <a:lnTo>
                        <a:pt x="2113" y="1052"/>
                      </a:lnTo>
                      <a:lnTo>
                        <a:pt x="2135" y="934"/>
                      </a:lnTo>
                      <a:lnTo>
                        <a:pt x="2016" y="570"/>
                      </a:lnTo>
                      <a:lnTo>
                        <a:pt x="1885" y="326"/>
                      </a:lnTo>
                      <a:lnTo>
                        <a:pt x="1690" y="102"/>
                      </a:lnTo>
                      <a:lnTo>
                        <a:pt x="1808" y="123"/>
                      </a:lnTo>
                      <a:lnTo>
                        <a:pt x="1981" y="257"/>
                      </a:lnTo>
                      <a:lnTo>
                        <a:pt x="2101" y="208"/>
                      </a:lnTo>
                      <a:lnTo>
                        <a:pt x="2252" y="226"/>
                      </a:lnTo>
                      <a:lnTo>
                        <a:pt x="2360" y="326"/>
                      </a:lnTo>
                      <a:lnTo>
                        <a:pt x="2551" y="583"/>
                      </a:lnTo>
                      <a:lnTo>
                        <a:pt x="2719" y="583"/>
                      </a:lnTo>
                      <a:lnTo>
                        <a:pt x="2852" y="675"/>
                      </a:lnTo>
                      <a:lnTo>
                        <a:pt x="3065" y="1012"/>
                      </a:lnTo>
                      <a:lnTo>
                        <a:pt x="3220" y="1384"/>
                      </a:lnTo>
                      <a:lnTo>
                        <a:pt x="3280" y="1699"/>
                      </a:lnTo>
                      <a:lnTo>
                        <a:pt x="3280" y="1866"/>
                      </a:lnTo>
                      <a:lnTo>
                        <a:pt x="3335" y="189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19" name="Freeform 247"/>
                <p:cNvSpPr>
                  <a:spLocks/>
                </p:cNvSpPr>
                <p:nvPr/>
              </p:nvSpPr>
              <p:spPr bwMode="auto">
                <a:xfrm>
                  <a:off x="2689" y="2164"/>
                  <a:ext cx="69" cy="143"/>
                </a:xfrm>
                <a:custGeom>
                  <a:avLst/>
                  <a:gdLst>
                    <a:gd name="T0" fmla="*/ 0 w 551"/>
                    <a:gd name="T1" fmla="*/ 0 h 1147"/>
                    <a:gd name="T2" fmla="*/ 0 w 551"/>
                    <a:gd name="T3" fmla="*/ 0 h 1147"/>
                    <a:gd name="T4" fmla="*/ 0 w 551"/>
                    <a:gd name="T5" fmla="*/ 0 h 1147"/>
                    <a:gd name="T6" fmla="*/ 0 w 551"/>
                    <a:gd name="T7" fmla="*/ 0 h 1147"/>
                    <a:gd name="T8" fmla="*/ 0 w 551"/>
                    <a:gd name="T9" fmla="*/ 0 h 1147"/>
                    <a:gd name="T10" fmla="*/ 0 w 551"/>
                    <a:gd name="T11" fmla="*/ 0 h 1147"/>
                    <a:gd name="T12" fmla="*/ 0 w 551"/>
                    <a:gd name="T13" fmla="*/ 0 h 1147"/>
                    <a:gd name="T14" fmla="*/ 0 w 551"/>
                    <a:gd name="T15" fmla="*/ 0 h 1147"/>
                    <a:gd name="T16" fmla="*/ 0 w 551"/>
                    <a:gd name="T17" fmla="*/ 0 h 1147"/>
                    <a:gd name="T18" fmla="*/ 0 w 551"/>
                    <a:gd name="T19" fmla="*/ 0 h 1147"/>
                    <a:gd name="T20" fmla="*/ 0 w 551"/>
                    <a:gd name="T21" fmla="*/ 0 h 1147"/>
                    <a:gd name="T22" fmla="*/ 0 w 551"/>
                    <a:gd name="T23" fmla="*/ 0 h 1147"/>
                    <a:gd name="T24" fmla="*/ 0 w 551"/>
                    <a:gd name="T25" fmla="*/ 0 h 1147"/>
                    <a:gd name="T26" fmla="*/ 0 w 551"/>
                    <a:gd name="T27" fmla="*/ 0 h 1147"/>
                    <a:gd name="T28" fmla="*/ 0 w 551"/>
                    <a:gd name="T29" fmla="*/ 0 h 1147"/>
                    <a:gd name="T30" fmla="*/ 0 w 551"/>
                    <a:gd name="T31" fmla="*/ 0 h 11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51"/>
                    <a:gd name="T49" fmla="*/ 0 h 1147"/>
                    <a:gd name="T50" fmla="*/ 551 w 551"/>
                    <a:gd name="T51" fmla="*/ 1147 h 1147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51" h="1147">
                      <a:moveTo>
                        <a:pt x="504" y="1147"/>
                      </a:moveTo>
                      <a:lnTo>
                        <a:pt x="551" y="1129"/>
                      </a:lnTo>
                      <a:lnTo>
                        <a:pt x="545" y="946"/>
                      </a:lnTo>
                      <a:lnTo>
                        <a:pt x="461" y="681"/>
                      </a:lnTo>
                      <a:lnTo>
                        <a:pt x="351" y="465"/>
                      </a:lnTo>
                      <a:lnTo>
                        <a:pt x="211" y="244"/>
                      </a:lnTo>
                      <a:lnTo>
                        <a:pt x="33" y="14"/>
                      </a:lnTo>
                      <a:lnTo>
                        <a:pt x="0" y="0"/>
                      </a:lnTo>
                      <a:lnTo>
                        <a:pt x="140" y="213"/>
                      </a:lnTo>
                      <a:lnTo>
                        <a:pt x="281" y="465"/>
                      </a:lnTo>
                      <a:lnTo>
                        <a:pt x="369" y="740"/>
                      </a:lnTo>
                      <a:lnTo>
                        <a:pt x="400" y="935"/>
                      </a:lnTo>
                      <a:lnTo>
                        <a:pt x="444" y="969"/>
                      </a:lnTo>
                      <a:lnTo>
                        <a:pt x="484" y="946"/>
                      </a:lnTo>
                      <a:lnTo>
                        <a:pt x="504" y="1068"/>
                      </a:lnTo>
                      <a:lnTo>
                        <a:pt x="504" y="114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0" name="Freeform 248"/>
                <p:cNvSpPr>
                  <a:spLocks/>
                </p:cNvSpPr>
                <p:nvPr/>
              </p:nvSpPr>
              <p:spPr bwMode="auto">
                <a:xfrm>
                  <a:off x="2297" y="2444"/>
                  <a:ext cx="576" cy="557"/>
                </a:xfrm>
                <a:custGeom>
                  <a:avLst/>
                  <a:gdLst>
                    <a:gd name="T0" fmla="*/ 0 w 4610"/>
                    <a:gd name="T1" fmla="*/ 0 h 4460"/>
                    <a:gd name="T2" fmla="*/ 0 w 4610"/>
                    <a:gd name="T3" fmla="*/ 0 h 4460"/>
                    <a:gd name="T4" fmla="*/ 0 w 4610"/>
                    <a:gd name="T5" fmla="*/ 0 h 4460"/>
                    <a:gd name="T6" fmla="*/ 0 w 4610"/>
                    <a:gd name="T7" fmla="*/ 0 h 4460"/>
                    <a:gd name="T8" fmla="*/ 0 w 4610"/>
                    <a:gd name="T9" fmla="*/ 0 h 4460"/>
                    <a:gd name="T10" fmla="*/ 0 w 4610"/>
                    <a:gd name="T11" fmla="*/ 0 h 4460"/>
                    <a:gd name="T12" fmla="*/ 0 w 4610"/>
                    <a:gd name="T13" fmla="*/ 0 h 4460"/>
                    <a:gd name="T14" fmla="*/ 0 w 4610"/>
                    <a:gd name="T15" fmla="*/ 0 h 4460"/>
                    <a:gd name="T16" fmla="*/ 0 w 4610"/>
                    <a:gd name="T17" fmla="*/ 0 h 4460"/>
                    <a:gd name="T18" fmla="*/ 0 w 4610"/>
                    <a:gd name="T19" fmla="*/ 0 h 4460"/>
                    <a:gd name="T20" fmla="*/ 0 w 4610"/>
                    <a:gd name="T21" fmla="*/ 0 h 4460"/>
                    <a:gd name="T22" fmla="*/ 0 w 4610"/>
                    <a:gd name="T23" fmla="*/ 0 h 4460"/>
                    <a:gd name="T24" fmla="*/ 0 w 4610"/>
                    <a:gd name="T25" fmla="*/ 0 h 4460"/>
                    <a:gd name="T26" fmla="*/ 0 w 4610"/>
                    <a:gd name="T27" fmla="*/ 0 h 4460"/>
                    <a:gd name="T28" fmla="*/ 0 w 4610"/>
                    <a:gd name="T29" fmla="*/ 0 h 4460"/>
                    <a:gd name="T30" fmla="*/ 0 w 4610"/>
                    <a:gd name="T31" fmla="*/ 0 h 4460"/>
                    <a:gd name="T32" fmla="*/ 0 w 4610"/>
                    <a:gd name="T33" fmla="*/ 0 h 4460"/>
                    <a:gd name="T34" fmla="*/ 0 w 4610"/>
                    <a:gd name="T35" fmla="*/ 0 h 4460"/>
                    <a:gd name="T36" fmla="*/ 0 w 4610"/>
                    <a:gd name="T37" fmla="*/ 0 h 4460"/>
                    <a:gd name="T38" fmla="*/ 0 w 4610"/>
                    <a:gd name="T39" fmla="*/ 0 h 4460"/>
                    <a:gd name="T40" fmla="*/ 0 w 4610"/>
                    <a:gd name="T41" fmla="*/ 0 h 4460"/>
                    <a:gd name="T42" fmla="*/ 0 w 4610"/>
                    <a:gd name="T43" fmla="*/ 0 h 4460"/>
                    <a:gd name="T44" fmla="*/ 0 w 4610"/>
                    <a:gd name="T45" fmla="*/ 0 h 4460"/>
                    <a:gd name="T46" fmla="*/ 0 w 4610"/>
                    <a:gd name="T47" fmla="*/ 0 h 4460"/>
                    <a:gd name="T48" fmla="*/ 0 w 4610"/>
                    <a:gd name="T49" fmla="*/ 0 h 4460"/>
                    <a:gd name="T50" fmla="*/ 0 w 4610"/>
                    <a:gd name="T51" fmla="*/ 0 h 4460"/>
                    <a:gd name="T52" fmla="*/ 0 w 4610"/>
                    <a:gd name="T53" fmla="*/ 0 h 4460"/>
                    <a:gd name="T54" fmla="*/ 0 w 4610"/>
                    <a:gd name="T55" fmla="*/ 0 h 4460"/>
                    <a:gd name="T56" fmla="*/ 0 w 4610"/>
                    <a:gd name="T57" fmla="*/ 0 h 4460"/>
                    <a:gd name="T58" fmla="*/ 0 w 4610"/>
                    <a:gd name="T59" fmla="*/ 0 h 4460"/>
                    <a:gd name="T60" fmla="*/ 0 w 4610"/>
                    <a:gd name="T61" fmla="*/ 0 h 4460"/>
                    <a:gd name="T62" fmla="*/ 0 w 4610"/>
                    <a:gd name="T63" fmla="*/ 0 h 4460"/>
                    <a:gd name="T64" fmla="*/ 0 w 4610"/>
                    <a:gd name="T65" fmla="*/ 0 h 4460"/>
                    <a:gd name="T66" fmla="*/ 0 w 4610"/>
                    <a:gd name="T67" fmla="*/ 0 h 4460"/>
                    <a:gd name="T68" fmla="*/ 0 w 4610"/>
                    <a:gd name="T69" fmla="*/ 0 h 4460"/>
                    <a:gd name="T70" fmla="*/ 0 w 4610"/>
                    <a:gd name="T71" fmla="*/ 0 h 4460"/>
                    <a:gd name="T72" fmla="*/ 0 w 4610"/>
                    <a:gd name="T73" fmla="*/ 0 h 4460"/>
                    <a:gd name="T74" fmla="*/ 0 w 4610"/>
                    <a:gd name="T75" fmla="*/ 0 h 446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4610"/>
                    <a:gd name="T115" fmla="*/ 0 h 4460"/>
                    <a:gd name="T116" fmla="*/ 4610 w 4610"/>
                    <a:gd name="T117" fmla="*/ 4460 h 446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4610" h="4460">
                      <a:moveTo>
                        <a:pt x="1665" y="0"/>
                      </a:moveTo>
                      <a:lnTo>
                        <a:pt x="1547" y="324"/>
                      </a:lnTo>
                      <a:lnTo>
                        <a:pt x="1420" y="743"/>
                      </a:lnTo>
                      <a:lnTo>
                        <a:pt x="1357" y="1120"/>
                      </a:lnTo>
                      <a:lnTo>
                        <a:pt x="1305" y="1656"/>
                      </a:lnTo>
                      <a:lnTo>
                        <a:pt x="1316" y="2141"/>
                      </a:lnTo>
                      <a:lnTo>
                        <a:pt x="1357" y="2576"/>
                      </a:lnTo>
                      <a:lnTo>
                        <a:pt x="2449" y="3351"/>
                      </a:lnTo>
                      <a:lnTo>
                        <a:pt x="2766" y="3540"/>
                      </a:lnTo>
                      <a:lnTo>
                        <a:pt x="2940" y="3165"/>
                      </a:lnTo>
                      <a:lnTo>
                        <a:pt x="3187" y="2766"/>
                      </a:lnTo>
                      <a:lnTo>
                        <a:pt x="3385" y="2504"/>
                      </a:lnTo>
                      <a:lnTo>
                        <a:pt x="3597" y="2280"/>
                      </a:lnTo>
                      <a:lnTo>
                        <a:pt x="3877" y="2033"/>
                      </a:lnTo>
                      <a:lnTo>
                        <a:pt x="3925" y="2077"/>
                      </a:lnTo>
                      <a:lnTo>
                        <a:pt x="3646" y="2351"/>
                      </a:lnTo>
                      <a:lnTo>
                        <a:pt x="3403" y="2659"/>
                      </a:lnTo>
                      <a:lnTo>
                        <a:pt x="3169" y="3044"/>
                      </a:lnTo>
                      <a:lnTo>
                        <a:pt x="3169" y="3540"/>
                      </a:lnTo>
                      <a:lnTo>
                        <a:pt x="3210" y="3731"/>
                      </a:lnTo>
                      <a:lnTo>
                        <a:pt x="3376" y="3199"/>
                      </a:lnTo>
                      <a:lnTo>
                        <a:pt x="3526" y="3110"/>
                      </a:lnTo>
                      <a:lnTo>
                        <a:pt x="3687" y="2713"/>
                      </a:lnTo>
                      <a:lnTo>
                        <a:pt x="3699" y="2850"/>
                      </a:lnTo>
                      <a:lnTo>
                        <a:pt x="3580" y="3199"/>
                      </a:lnTo>
                      <a:lnTo>
                        <a:pt x="3770" y="3110"/>
                      </a:lnTo>
                      <a:lnTo>
                        <a:pt x="3907" y="3438"/>
                      </a:lnTo>
                      <a:lnTo>
                        <a:pt x="4122" y="3802"/>
                      </a:lnTo>
                      <a:lnTo>
                        <a:pt x="4292" y="4041"/>
                      </a:lnTo>
                      <a:lnTo>
                        <a:pt x="4556" y="4249"/>
                      </a:lnTo>
                      <a:lnTo>
                        <a:pt x="4610" y="4333"/>
                      </a:lnTo>
                      <a:lnTo>
                        <a:pt x="4596" y="4422"/>
                      </a:lnTo>
                      <a:lnTo>
                        <a:pt x="4511" y="4460"/>
                      </a:lnTo>
                      <a:lnTo>
                        <a:pt x="4322" y="4460"/>
                      </a:lnTo>
                      <a:lnTo>
                        <a:pt x="3836" y="4333"/>
                      </a:lnTo>
                      <a:lnTo>
                        <a:pt x="3240" y="4130"/>
                      </a:lnTo>
                      <a:lnTo>
                        <a:pt x="2602" y="3872"/>
                      </a:lnTo>
                      <a:lnTo>
                        <a:pt x="1962" y="3580"/>
                      </a:lnTo>
                      <a:lnTo>
                        <a:pt x="1123" y="3143"/>
                      </a:lnTo>
                      <a:lnTo>
                        <a:pt x="675" y="2814"/>
                      </a:lnTo>
                      <a:lnTo>
                        <a:pt x="667" y="2776"/>
                      </a:lnTo>
                      <a:lnTo>
                        <a:pt x="1112" y="3090"/>
                      </a:lnTo>
                      <a:lnTo>
                        <a:pt x="1516" y="3302"/>
                      </a:lnTo>
                      <a:lnTo>
                        <a:pt x="2059" y="3580"/>
                      </a:lnTo>
                      <a:lnTo>
                        <a:pt x="2602" y="3834"/>
                      </a:lnTo>
                      <a:lnTo>
                        <a:pt x="3279" y="4097"/>
                      </a:lnTo>
                      <a:lnTo>
                        <a:pt x="3770" y="4249"/>
                      </a:lnTo>
                      <a:lnTo>
                        <a:pt x="2979" y="3872"/>
                      </a:lnTo>
                      <a:lnTo>
                        <a:pt x="2209" y="3453"/>
                      </a:lnTo>
                      <a:lnTo>
                        <a:pt x="1450" y="2988"/>
                      </a:lnTo>
                      <a:lnTo>
                        <a:pt x="772" y="2555"/>
                      </a:lnTo>
                      <a:lnTo>
                        <a:pt x="1869" y="3214"/>
                      </a:lnTo>
                      <a:lnTo>
                        <a:pt x="2334" y="3476"/>
                      </a:lnTo>
                      <a:lnTo>
                        <a:pt x="2794" y="3713"/>
                      </a:lnTo>
                      <a:lnTo>
                        <a:pt x="3347" y="4008"/>
                      </a:lnTo>
                      <a:lnTo>
                        <a:pt x="3999" y="4249"/>
                      </a:lnTo>
                      <a:lnTo>
                        <a:pt x="3292" y="3921"/>
                      </a:lnTo>
                      <a:lnTo>
                        <a:pt x="2695" y="3562"/>
                      </a:lnTo>
                      <a:lnTo>
                        <a:pt x="2169" y="3232"/>
                      </a:lnTo>
                      <a:lnTo>
                        <a:pt x="1613" y="2850"/>
                      </a:lnTo>
                      <a:lnTo>
                        <a:pt x="867" y="2296"/>
                      </a:lnTo>
                      <a:lnTo>
                        <a:pt x="839" y="1988"/>
                      </a:lnTo>
                      <a:lnTo>
                        <a:pt x="742" y="1553"/>
                      </a:lnTo>
                      <a:lnTo>
                        <a:pt x="613" y="1280"/>
                      </a:lnTo>
                      <a:lnTo>
                        <a:pt x="430" y="1120"/>
                      </a:lnTo>
                      <a:lnTo>
                        <a:pt x="230" y="1016"/>
                      </a:lnTo>
                      <a:lnTo>
                        <a:pt x="38" y="962"/>
                      </a:lnTo>
                      <a:lnTo>
                        <a:pt x="0" y="828"/>
                      </a:lnTo>
                      <a:lnTo>
                        <a:pt x="270" y="846"/>
                      </a:lnTo>
                      <a:lnTo>
                        <a:pt x="623" y="947"/>
                      </a:lnTo>
                      <a:lnTo>
                        <a:pt x="853" y="1086"/>
                      </a:lnTo>
                      <a:lnTo>
                        <a:pt x="1206" y="1308"/>
                      </a:lnTo>
                      <a:lnTo>
                        <a:pt x="1272" y="846"/>
                      </a:lnTo>
                      <a:lnTo>
                        <a:pt x="1413" y="413"/>
                      </a:lnTo>
                      <a:lnTo>
                        <a:pt x="1530" y="99"/>
                      </a:lnTo>
                      <a:lnTo>
                        <a:pt x="166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1" name="Freeform 249"/>
                <p:cNvSpPr>
                  <a:spLocks/>
                </p:cNvSpPr>
                <p:nvPr/>
              </p:nvSpPr>
              <p:spPr bwMode="auto">
                <a:xfrm>
                  <a:off x="2730" y="2748"/>
                  <a:ext cx="29" cy="54"/>
                </a:xfrm>
                <a:custGeom>
                  <a:avLst/>
                  <a:gdLst>
                    <a:gd name="T0" fmla="*/ 0 w 234"/>
                    <a:gd name="T1" fmla="*/ 0 h 435"/>
                    <a:gd name="T2" fmla="*/ 0 w 234"/>
                    <a:gd name="T3" fmla="*/ 0 h 435"/>
                    <a:gd name="T4" fmla="*/ 0 w 234"/>
                    <a:gd name="T5" fmla="*/ 0 h 435"/>
                    <a:gd name="T6" fmla="*/ 0 w 234"/>
                    <a:gd name="T7" fmla="*/ 0 h 435"/>
                    <a:gd name="T8" fmla="*/ 0 w 234"/>
                    <a:gd name="T9" fmla="*/ 0 h 435"/>
                    <a:gd name="T10" fmla="*/ 0 w 234"/>
                    <a:gd name="T11" fmla="*/ 0 h 435"/>
                    <a:gd name="T12" fmla="*/ 0 w 234"/>
                    <a:gd name="T13" fmla="*/ 0 h 43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34"/>
                    <a:gd name="T22" fmla="*/ 0 h 435"/>
                    <a:gd name="T23" fmla="*/ 234 w 234"/>
                    <a:gd name="T24" fmla="*/ 435 h 43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34" h="435">
                      <a:moveTo>
                        <a:pt x="234" y="417"/>
                      </a:moveTo>
                      <a:lnTo>
                        <a:pt x="222" y="206"/>
                      </a:lnTo>
                      <a:lnTo>
                        <a:pt x="84" y="0"/>
                      </a:lnTo>
                      <a:lnTo>
                        <a:pt x="0" y="89"/>
                      </a:lnTo>
                      <a:lnTo>
                        <a:pt x="101" y="191"/>
                      </a:lnTo>
                      <a:lnTo>
                        <a:pt x="193" y="435"/>
                      </a:lnTo>
                      <a:lnTo>
                        <a:pt x="234" y="4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2" name="Freeform 250"/>
                <p:cNvSpPr>
                  <a:spLocks/>
                </p:cNvSpPr>
                <p:nvPr/>
              </p:nvSpPr>
              <p:spPr bwMode="auto">
                <a:xfrm>
                  <a:off x="2387" y="2722"/>
                  <a:ext cx="43" cy="89"/>
                </a:xfrm>
                <a:custGeom>
                  <a:avLst/>
                  <a:gdLst>
                    <a:gd name="T0" fmla="*/ 0 w 349"/>
                    <a:gd name="T1" fmla="*/ 0 h 709"/>
                    <a:gd name="T2" fmla="*/ 0 w 349"/>
                    <a:gd name="T3" fmla="*/ 0 h 709"/>
                    <a:gd name="T4" fmla="*/ 0 w 349"/>
                    <a:gd name="T5" fmla="*/ 0 h 709"/>
                    <a:gd name="T6" fmla="*/ 0 w 349"/>
                    <a:gd name="T7" fmla="*/ 0 h 709"/>
                    <a:gd name="T8" fmla="*/ 0 w 349"/>
                    <a:gd name="T9" fmla="*/ 0 h 709"/>
                    <a:gd name="T10" fmla="*/ 0 w 349"/>
                    <a:gd name="T11" fmla="*/ 0 h 709"/>
                    <a:gd name="T12" fmla="*/ 0 w 349"/>
                    <a:gd name="T13" fmla="*/ 0 h 709"/>
                    <a:gd name="T14" fmla="*/ 0 w 349"/>
                    <a:gd name="T15" fmla="*/ 0 h 709"/>
                    <a:gd name="T16" fmla="*/ 0 w 349"/>
                    <a:gd name="T17" fmla="*/ 0 h 70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49"/>
                    <a:gd name="T28" fmla="*/ 0 h 709"/>
                    <a:gd name="T29" fmla="*/ 349 w 349"/>
                    <a:gd name="T30" fmla="*/ 709 h 70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49" h="709">
                      <a:moveTo>
                        <a:pt x="349" y="203"/>
                      </a:moveTo>
                      <a:lnTo>
                        <a:pt x="349" y="518"/>
                      </a:lnTo>
                      <a:lnTo>
                        <a:pt x="92" y="363"/>
                      </a:lnTo>
                      <a:lnTo>
                        <a:pt x="158" y="709"/>
                      </a:lnTo>
                      <a:lnTo>
                        <a:pt x="92" y="656"/>
                      </a:lnTo>
                      <a:lnTo>
                        <a:pt x="0" y="258"/>
                      </a:lnTo>
                      <a:lnTo>
                        <a:pt x="92" y="292"/>
                      </a:lnTo>
                      <a:lnTo>
                        <a:pt x="147" y="0"/>
                      </a:lnTo>
                      <a:lnTo>
                        <a:pt x="349" y="20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3" name="Freeform 251"/>
                <p:cNvSpPr>
                  <a:spLocks/>
                </p:cNvSpPr>
                <p:nvPr/>
              </p:nvSpPr>
              <p:spPr bwMode="auto">
                <a:xfrm>
                  <a:off x="2327" y="2646"/>
                  <a:ext cx="48" cy="42"/>
                </a:xfrm>
                <a:custGeom>
                  <a:avLst/>
                  <a:gdLst>
                    <a:gd name="T0" fmla="*/ 0 w 381"/>
                    <a:gd name="T1" fmla="*/ 0 h 333"/>
                    <a:gd name="T2" fmla="*/ 0 w 381"/>
                    <a:gd name="T3" fmla="*/ 0 h 333"/>
                    <a:gd name="T4" fmla="*/ 0 w 381"/>
                    <a:gd name="T5" fmla="*/ 0 h 333"/>
                    <a:gd name="T6" fmla="*/ 0 w 381"/>
                    <a:gd name="T7" fmla="*/ 0 h 333"/>
                    <a:gd name="T8" fmla="*/ 0 w 381"/>
                    <a:gd name="T9" fmla="*/ 0 h 3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81"/>
                    <a:gd name="T16" fmla="*/ 0 h 333"/>
                    <a:gd name="T17" fmla="*/ 381 w 381"/>
                    <a:gd name="T18" fmla="*/ 333 h 3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81" h="333">
                      <a:moveTo>
                        <a:pt x="371" y="333"/>
                      </a:moveTo>
                      <a:lnTo>
                        <a:pt x="0" y="51"/>
                      </a:lnTo>
                      <a:lnTo>
                        <a:pt x="28" y="0"/>
                      </a:lnTo>
                      <a:lnTo>
                        <a:pt x="381" y="280"/>
                      </a:lnTo>
                      <a:lnTo>
                        <a:pt x="371" y="3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4" name="Freeform 252"/>
                <p:cNvSpPr>
                  <a:spLocks/>
                </p:cNvSpPr>
                <p:nvPr/>
              </p:nvSpPr>
              <p:spPr bwMode="auto">
                <a:xfrm>
                  <a:off x="2322" y="2610"/>
                  <a:ext cx="85" cy="97"/>
                </a:xfrm>
                <a:custGeom>
                  <a:avLst/>
                  <a:gdLst>
                    <a:gd name="T0" fmla="*/ 0 w 675"/>
                    <a:gd name="T1" fmla="*/ 0 h 779"/>
                    <a:gd name="T2" fmla="*/ 0 w 675"/>
                    <a:gd name="T3" fmla="*/ 0 h 779"/>
                    <a:gd name="T4" fmla="*/ 0 w 675"/>
                    <a:gd name="T5" fmla="*/ 0 h 779"/>
                    <a:gd name="T6" fmla="*/ 0 w 675"/>
                    <a:gd name="T7" fmla="*/ 0 h 779"/>
                    <a:gd name="T8" fmla="*/ 0 w 675"/>
                    <a:gd name="T9" fmla="*/ 0 h 779"/>
                    <a:gd name="T10" fmla="*/ 0 w 675"/>
                    <a:gd name="T11" fmla="*/ 0 h 779"/>
                    <a:gd name="T12" fmla="*/ 0 w 675"/>
                    <a:gd name="T13" fmla="*/ 0 h 779"/>
                    <a:gd name="T14" fmla="*/ 0 w 675"/>
                    <a:gd name="T15" fmla="*/ 0 h 779"/>
                    <a:gd name="T16" fmla="*/ 0 w 675"/>
                    <a:gd name="T17" fmla="*/ 0 h 779"/>
                    <a:gd name="T18" fmla="*/ 0 w 675"/>
                    <a:gd name="T19" fmla="*/ 0 h 779"/>
                    <a:gd name="T20" fmla="*/ 0 w 675"/>
                    <a:gd name="T21" fmla="*/ 0 h 7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75"/>
                    <a:gd name="T34" fmla="*/ 0 h 779"/>
                    <a:gd name="T35" fmla="*/ 675 w 675"/>
                    <a:gd name="T36" fmla="*/ 779 h 7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75" h="779">
                      <a:moveTo>
                        <a:pt x="636" y="779"/>
                      </a:moveTo>
                      <a:lnTo>
                        <a:pt x="527" y="553"/>
                      </a:lnTo>
                      <a:lnTo>
                        <a:pt x="362" y="342"/>
                      </a:lnTo>
                      <a:lnTo>
                        <a:pt x="142" y="155"/>
                      </a:lnTo>
                      <a:lnTo>
                        <a:pt x="0" y="39"/>
                      </a:lnTo>
                      <a:lnTo>
                        <a:pt x="53" y="0"/>
                      </a:lnTo>
                      <a:lnTo>
                        <a:pt x="227" y="120"/>
                      </a:lnTo>
                      <a:lnTo>
                        <a:pt x="443" y="328"/>
                      </a:lnTo>
                      <a:lnTo>
                        <a:pt x="579" y="487"/>
                      </a:lnTo>
                      <a:lnTo>
                        <a:pt x="675" y="677"/>
                      </a:lnTo>
                      <a:lnTo>
                        <a:pt x="636" y="77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5" name="Freeform 253"/>
                <p:cNvSpPr>
                  <a:spLocks/>
                </p:cNvSpPr>
                <p:nvPr/>
              </p:nvSpPr>
              <p:spPr bwMode="auto">
                <a:xfrm>
                  <a:off x="2379" y="2792"/>
                  <a:ext cx="109" cy="480"/>
                </a:xfrm>
                <a:custGeom>
                  <a:avLst/>
                  <a:gdLst>
                    <a:gd name="T0" fmla="*/ 0 w 873"/>
                    <a:gd name="T1" fmla="*/ 0 h 3839"/>
                    <a:gd name="T2" fmla="*/ 0 w 873"/>
                    <a:gd name="T3" fmla="*/ 0 h 3839"/>
                    <a:gd name="T4" fmla="*/ 0 w 873"/>
                    <a:gd name="T5" fmla="*/ 0 h 3839"/>
                    <a:gd name="T6" fmla="*/ 0 w 873"/>
                    <a:gd name="T7" fmla="*/ 0 h 3839"/>
                    <a:gd name="T8" fmla="*/ 0 w 873"/>
                    <a:gd name="T9" fmla="*/ 0 h 3839"/>
                    <a:gd name="T10" fmla="*/ 0 w 873"/>
                    <a:gd name="T11" fmla="*/ 0 h 3839"/>
                    <a:gd name="T12" fmla="*/ 0 w 873"/>
                    <a:gd name="T13" fmla="*/ 0 h 3839"/>
                    <a:gd name="T14" fmla="*/ 0 w 873"/>
                    <a:gd name="T15" fmla="*/ 0 h 3839"/>
                    <a:gd name="T16" fmla="*/ 0 w 873"/>
                    <a:gd name="T17" fmla="*/ 0 h 3839"/>
                    <a:gd name="T18" fmla="*/ 0 w 873"/>
                    <a:gd name="T19" fmla="*/ 0 h 3839"/>
                    <a:gd name="T20" fmla="*/ 0 w 873"/>
                    <a:gd name="T21" fmla="*/ 0 h 3839"/>
                    <a:gd name="T22" fmla="*/ 0 w 873"/>
                    <a:gd name="T23" fmla="*/ 0 h 3839"/>
                    <a:gd name="T24" fmla="*/ 0 w 873"/>
                    <a:gd name="T25" fmla="*/ 0 h 3839"/>
                    <a:gd name="T26" fmla="*/ 0 w 873"/>
                    <a:gd name="T27" fmla="*/ 0 h 3839"/>
                    <a:gd name="T28" fmla="*/ 0 w 873"/>
                    <a:gd name="T29" fmla="*/ 0 h 3839"/>
                    <a:gd name="T30" fmla="*/ 0 w 873"/>
                    <a:gd name="T31" fmla="*/ 0 h 3839"/>
                    <a:gd name="T32" fmla="*/ 0 w 873"/>
                    <a:gd name="T33" fmla="*/ 0 h 3839"/>
                    <a:gd name="T34" fmla="*/ 0 w 873"/>
                    <a:gd name="T35" fmla="*/ 0 h 3839"/>
                    <a:gd name="T36" fmla="*/ 0 w 873"/>
                    <a:gd name="T37" fmla="*/ 0 h 3839"/>
                    <a:gd name="T38" fmla="*/ 0 w 873"/>
                    <a:gd name="T39" fmla="*/ 0 h 3839"/>
                    <a:gd name="T40" fmla="*/ 0 w 873"/>
                    <a:gd name="T41" fmla="*/ 0 h 3839"/>
                    <a:gd name="T42" fmla="*/ 0 w 873"/>
                    <a:gd name="T43" fmla="*/ 0 h 3839"/>
                    <a:gd name="T44" fmla="*/ 0 w 873"/>
                    <a:gd name="T45" fmla="*/ 0 h 3839"/>
                    <a:gd name="T46" fmla="*/ 0 w 873"/>
                    <a:gd name="T47" fmla="*/ 0 h 3839"/>
                    <a:gd name="T48" fmla="*/ 0 w 873"/>
                    <a:gd name="T49" fmla="*/ 0 h 3839"/>
                    <a:gd name="T50" fmla="*/ 0 w 873"/>
                    <a:gd name="T51" fmla="*/ 0 h 3839"/>
                    <a:gd name="T52" fmla="*/ 0 w 873"/>
                    <a:gd name="T53" fmla="*/ 0 h 3839"/>
                    <a:gd name="T54" fmla="*/ 0 w 873"/>
                    <a:gd name="T55" fmla="*/ 0 h 3839"/>
                    <a:gd name="T56" fmla="*/ 0 w 873"/>
                    <a:gd name="T57" fmla="*/ 0 h 3839"/>
                    <a:gd name="T58" fmla="*/ 0 w 873"/>
                    <a:gd name="T59" fmla="*/ 0 h 3839"/>
                    <a:gd name="T60" fmla="*/ 0 w 873"/>
                    <a:gd name="T61" fmla="*/ 0 h 3839"/>
                    <a:gd name="T62" fmla="*/ 0 w 873"/>
                    <a:gd name="T63" fmla="*/ 0 h 3839"/>
                    <a:gd name="T64" fmla="*/ 0 w 873"/>
                    <a:gd name="T65" fmla="*/ 0 h 3839"/>
                    <a:gd name="T66" fmla="*/ 0 w 873"/>
                    <a:gd name="T67" fmla="*/ 0 h 3839"/>
                    <a:gd name="T68" fmla="*/ 0 w 873"/>
                    <a:gd name="T69" fmla="*/ 0 h 3839"/>
                    <a:gd name="T70" fmla="*/ 0 w 873"/>
                    <a:gd name="T71" fmla="*/ 0 h 3839"/>
                    <a:gd name="T72" fmla="*/ 0 w 873"/>
                    <a:gd name="T73" fmla="*/ 0 h 3839"/>
                    <a:gd name="T74" fmla="*/ 0 w 873"/>
                    <a:gd name="T75" fmla="*/ 0 h 3839"/>
                    <a:gd name="T76" fmla="*/ 0 w 873"/>
                    <a:gd name="T77" fmla="*/ 0 h 3839"/>
                    <a:gd name="T78" fmla="*/ 0 w 873"/>
                    <a:gd name="T79" fmla="*/ 0 h 3839"/>
                    <a:gd name="T80" fmla="*/ 0 w 873"/>
                    <a:gd name="T81" fmla="*/ 0 h 3839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873"/>
                    <a:gd name="T124" fmla="*/ 0 h 3839"/>
                    <a:gd name="T125" fmla="*/ 873 w 873"/>
                    <a:gd name="T126" fmla="*/ 3839 h 3839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873" h="3839">
                      <a:moveTo>
                        <a:pt x="0" y="0"/>
                      </a:moveTo>
                      <a:lnTo>
                        <a:pt x="73" y="277"/>
                      </a:lnTo>
                      <a:lnTo>
                        <a:pt x="117" y="716"/>
                      </a:lnTo>
                      <a:lnTo>
                        <a:pt x="117" y="1486"/>
                      </a:lnTo>
                      <a:lnTo>
                        <a:pt x="58" y="2181"/>
                      </a:lnTo>
                      <a:lnTo>
                        <a:pt x="0" y="2255"/>
                      </a:lnTo>
                      <a:lnTo>
                        <a:pt x="18" y="2326"/>
                      </a:lnTo>
                      <a:lnTo>
                        <a:pt x="137" y="2496"/>
                      </a:lnTo>
                      <a:lnTo>
                        <a:pt x="389" y="2669"/>
                      </a:lnTo>
                      <a:lnTo>
                        <a:pt x="700" y="2822"/>
                      </a:lnTo>
                      <a:lnTo>
                        <a:pt x="756" y="2894"/>
                      </a:lnTo>
                      <a:lnTo>
                        <a:pt x="778" y="2972"/>
                      </a:lnTo>
                      <a:lnTo>
                        <a:pt x="736" y="3043"/>
                      </a:lnTo>
                      <a:lnTo>
                        <a:pt x="643" y="3073"/>
                      </a:lnTo>
                      <a:lnTo>
                        <a:pt x="333" y="3043"/>
                      </a:lnTo>
                      <a:lnTo>
                        <a:pt x="73" y="2990"/>
                      </a:lnTo>
                      <a:lnTo>
                        <a:pt x="522" y="3512"/>
                      </a:lnTo>
                      <a:lnTo>
                        <a:pt x="549" y="3613"/>
                      </a:lnTo>
                      <a:lnTo>
                        <a:pt x="504" y="3708"/>
                      </a:lnTo>
                      <a:lnTo>
                        <a:pt x="389" y="3764"/>
                      </a:lnTo>
                      <a:lnTo>
                        <a:pt x="196" y="3708"/>
                      </a:lnTo>
                      <a:lnTo>
                        <a:pt x="58" y="3664"/>
                      </a:lnTo>
                      <a:lnTo>
                        <a:pt x="292" y="3817"/>
                      </a:lnTo>
                      <a:lnTo>
                        <a:pt x="488" y="3839"/>
                      </a:lnTo>
                      <a:lnTo>
                        <a:pt x="643" y="3738"/>
                      </a:lnTo>
                      <a:lnTo>
                        <a:pt x="677" y="3641"/>
                      </a:lnTo>
                      <a:lnTo>
                        <a:pt x="643" y="3491"/>
                      </a:lnTo>
                      <a:lnTo>
                        <a:pt x="522" y="3343"/>
                      </a:lnTo>
                      <a:lnTo>
                        <a:pt x="347" y="3145"/>
                      </a:lnTo>
                      <a:lnTo>
                        <a:pt x="677" y="3145"/>
                      </a:lnTo>
                      <a:lnTo>
                        <a:pt x="832" y="3097"/>
                      </a:lnTo>
                      <a:lnTo>
                        <a:pt x="873" y="2942"/>
                      </a:lnTo>
                      <a:lnTo>
                        <a:pt x="832" y="2799"/>
                      </a:lnTo>
                      <a:lnTo>
                        <a:pt x="619" y="2646"/>
                      </a:lnTo>
                      <a:lnTo>
                        <a:pt x="196" y="2376"/>
                      </a:lnTo>
                      <a:lnTo>
                        <a:pt x="117" y="2255"/>
                      </a:lnTo>
                      <a:lnTo>
                        <a:pt x="173" y="1881"/>
                      </a:lnTo>
                      <a:lnTo>
                        <a:pt x="196" y="1264"/>
                      </a:lnTo>
                      <a:lnTo>
                        <a:pt x="173" y="570"/>
                      </a:lnTo>
                      <a:lnTo>
                        <a:pt x="137" y="15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6" name="Freeform 254"/>
                <p:cNvSpPr>
                  <a:spLocks/>
                </p:cNvSpPr>
                <p:nvPr/>
              </p:nvSpPr>
              <p:spPr bwMode="auto">
                <a:xfrm>
                  <a:off x="2292" y="2990"/>
                  <a:ext cx="106" cy="183"/>
                </a:xfrm>
                <a:custGeom>
                  <a:avLst/>
                  <a:gdLst>
                    <a:gd name="T0" fmla="*/ 0 w 853"/>
                    <a:gd name="T1" fmla="*/ 0 h 1457"/>
                    <a:gd name="T2" fmla="*/ 0 w 853"/>
                    <a:gd name="T3" fmla="*/ 0 h 1457"/>
                    <a:gd name="T4" fmla="*/ 0 w 853"/>
                    <a:gd name="T5" fmla="*/ 0 h 1457"/>
                    <a:gd name="T6" fmla="*/ 0 w 853"/>
                    <a:gd name="T7" fmla="*/ 0 h 1457"/>
                    <a:gd name="T8" fmla="*/ 0 w 853"/>
                    <a:gd name="T9" fmla="*/ 0 h 1457"/>
                    <a:gd name="T10" fmla="*/ 0 w 853"/>
                    <a:gd name="T11" fmla="*/ 0 h 1457"/>
                    <a:gd name="T12" fmla="*/ 0 w 853"/>
                    <a:gd name="T13" fmla="*/ 0 h 1457"/>
                    <a:gd name="T14" fmla="*/ 0 w 853"/>
                    <a:gd name="T15" fmla="*/ 0 h 1457"/>
                    <a:gd name="T16" fmla="*/ 0 w 853"/>
                    <a:gd name="T17" fmla="*/ 0 h 1457"/>
                    <a:gd name="T18" fmla="*/ 0 w 853"/>
                    <a:gd name="T19" fmla="*/ 0 h 1457"/>
                    <a:gd name="T20" fmla="*/ 0 w 853"/>
                    <a:gd name="T21" fmla="*/ 0 h 1457"/>
                    <a:gd name="T22" fmla="*/ 0 w 853"/>
                    <a:gd name="T23" fmla="*/ 0 h 1457"/>
                    <a:gd name="T24" fmla="*/ 0 w 853"/>
                    <a:gd name="T25" fmla="*/ 0 h 1457"/>
                    <a:gd name="T26" fmla="*/ 0 w 853"/>
                    <a:gd name="T27" fmla="*/ 0 h 1457"/>
                    <a:gd name="T28" fmla="*/ 0 w 853"/>
                    <a:gd name="T29" fmla="*/ 0 h 1457"/>
                    <a:gd name="T30" fmla="*/ 0 w 853"/>
                    <a:gd name="T31" fmla="*/ 0 h 1457"/>
                    <a:gd name="T32" fmla="*/ 0 w 853"/>
                    <a:gd name="T33" fmla="*/ 0 h 1457"/>
                    <a:gd name="T34" fmla="*/ 0 w 853"/>
                    <a:gd name="T35" fmla="*/ 0 h 1457"/>
                    <a:gd name="T36" fmla="*/ 0 w 853"/>
                    <a:gd name="T37" fmla="*/ 0 h 1457"/>
                    <a:gd name="T38" fmla="*/ 0 w 853"/>
                    <a:gd name="T39" fmla="*/ 0 h 1457"/>
                    <a:gd name="T40" fmla="*/ 0 w 853"/>
                    <a:gd name="T41" fmla="*/ 0 h 145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53"/>
                    <a:gd name="T64" fmla="*/ 0 h 1457"/>
                    <a:gd name="T65" fmla="*/ 853 w 853"/>
                    <a:gd name="T66" fmla="*/ 1457 h 145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53" h="1457">
                      <a:moveTo>
                        <a:pt x="815" y="0"/>
                      </a:moveTo>
                      <a:lnTo>
                        <a:pt x="583" y="47"/>
                      </a:lnTo>
                      <a:lnTo>
                        <a:pt x="289" y="223"/>
                      </a:lnTo>
                      <a:lnTo>
                        <a:pt x="116" y="396"/>
                      </a:lnTo>
                      <a:lnTo>
                        <a:pt x="19" y="595"/>
                      </a:lnTo>
                      <a:lnTo>
                        <a:pt x="0" y="768"/>
                      </a:lnTo>
                      <a:lnTo>
                        <a:pt x="41" y="961"/>
                      </a:lnTo>
                      <a:lnTo>
                        <a:pt x="97" y="1113"/>
                      </a:lnTo>
                      <a:lnTo>
                        <a:pt x="252" y="1261"/>
                      </a:lnTo>
                      <a:lnTo>
                        <a:pt x="519" y="1386"/>
                      </a:lnTo>
                      <a:lnTo>
                        <a:pt x="853" y="1457"/>
                      </a:lnTo>
                      <a:lnTo>
                        <a:pt x="545" y="1338"/>
                      </a:lnTo>
                      <a:lnTo>
                        <a:pt x="252" y="1139"/>
                      </a:lnTo>
                      <a:lnTo>
                        <a:pt x="138" y="961"/>
                      </a:lnTo>
                      <a:lnTo>
                        <a:pt x="116" y="768"/>
                      </a:lnTo>
                      <a:lnTo>
                        <a:pt x="194" y="514"/>
                      </a:lnTo>
                      <a:lnTo>
                        <a:pt x="328" y="320"/>
                      </a:lnTo>
                      <a:lnTo>
                        <a:pt x="504" y="223"/>
                      </a:lnTo>
                      <a:lnTo>
                        <a:pt x="654" y="126"/>
                      </a:lnTo>
                      <a:lnTo>
                        <a:pt x="815" y="99"/>
                      </a:lnTo>
                      <a:lnTo>
                        <a:pt x="81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7" name="Freeform 255"/>
                <p:cNvSpPr>
                  <a:spLocks/>
                </p:cNvSpPr>
                <p:nvPr/>
              </p:nvSpPr>
              <p:spPr bwMode="auto">
                <a:xfrm>
                  <a:off x="2241" y="3095"/>
                  <a:ext cx="196" cy="251"/>
                </a:xfrm>
                <a:custGeom>
                  <a:avLst/>
                  <a:gdLst>
                    <a:gd name="T0" fmla="*/ 0 w 1570"/>
                    <a:gd name="T1" fmla="*/ 0 h 2004"/>
                    <a:gd name="T2" fmla="*/ 0 w 1570"/>
                    <a:gd name="T3" fmla="*/ 0 h 2004"/>
                    <a:gd name="T4" fmla="*/ 0 w 1570"/>
                    <a:gd name="T5" fmla="*/ 0 h 2004"/>
                    <a:gd name="T6" fmla="*/ 0 w 1570"/>
                    <a:gd name="T7" fmla="*/ 0 h 2004"/>
                    <a:gd name="T8" fmla="*/ 0 w 1570"/>
                    <a:gd name="T9" fmla="*/ 0 h 2004"/>
                    <a:gd name="T10" fmla="*/ 0 w 1570"/>
                    <a:gd name="T11" fmla="*/ 0 h 2004"/>
                    <a:gd name="T12" fmla="*/ 0 w 1570"/>
                    <a:gd name="T13" fmla="*/ 0 h 2004"/>
                    <a:gd name="T14" fmla="*/ 0 w 1570"/>
                    <a:gd name="T15" fmla="*/ 0 h 2004"/>
                    <a:gd name="T16" fmla="*/ 0 w 1570"/>
                    <a:gd name="T17" fmla="*/ 0 h 2004"/>
                    <a:gd name="T18" fmla="*/ 0 w 1570"/>
                    <a:gd name="T19" fmla="*/ 0 h 2004"/>
                    <a:gd name="T20" fmla="*/ 0 w 1570"/>
                    <a:gd name="T21" fmla="*/ 0 h 2004"/>
                    <a:gd name="T22" fmla="*/ 0 w 1570"/>
                    <a:gd name="T23" fmla="*/ 0 h 2004"/>
                    <a:gd name="T24" fmla="*/ 0 w 1570"/>
                    <a:gd name="T25" fmla="*/ 0 h 2004"/>
                    <a:gd name="T26" fmla="*/ 0 w 1570"/>
                    <a:gd name="T27" fmla="*/ 0 h 2004"/>
                    <a:gd name="T28" fmla="*/ 0 w 1570"/>
                    <a:gd name="T29" fmla="*/ 0 h 2004"/>
                    <a:gd name="T30" fmla="*/ 0 w 1570"/>
                    <a:gd name="T31" fmla="*/ 0 h 2004"/>
                    <a:gd name="T32" fmla="*/ 0 w 1570"/>
                    <a:gd name="T33" fmla="*/ 0 h 2004"/>
                    <a:gd name="T34" fmla="*/ 0 w 1570"/>
                    <a:gd name="T35" fmla="*/ 0 h 2004"/>
                    <a:gd name="T36" fmla="*/ 0 w 1570"/>
                    <a:gd name="T37" fmla="*/ 0 h 2004"/>
                    <a:gd name="T38" fmla="*/ 0 w 1570"/>
                    <a:gd name="T39" fmla="*/ 0 h 2004"/>
                    <a:gd name="T40" fmla="*/ 0 w 1570"/>
                    <a:gd name="T41" fmla="*/ 0 h 2004"/>
                    <a:gd name="T42" fmla="*/ 0 w 1570"/>
                    <a:gd name="T43" fmla="*/ 0 h 2004"/>
                    <a:gd name="T44" fmla="*/ 0 w 1570"/>
                    <a:gd name="T45" fmla="*/ 0 h 2004"/>
                    <a:gd name="T46" fmla="*/ 0 w 1570"/>
                    <a:gd name="T47" fmla="*/ 0 h 2004"/>
                    <a:gd name="T48" fmla="*/ 0 w 1570"/>
                    <a:gd name="T49" fmla="*/ 0 h 2004"/>
                    <a:gd name="T50" fmla="*/ 0 w 1570"/>
                    <a:gd name="T51" fmla="*/ 0 h 2004"/>
                    <a:gd name="T52" fmla="*/ 0 w 1570"/>
                    <a:gd name="T53" fmla="*/ 0 h 2004"/>
                    <a:gd name="T54" fmla="*/ 0 w 1570"/>
                    <a:gd name="T55" fmla="*/ 0 h 2004"/>
                    <a:gd name="T56" fmla="*/ 0 w 1570"/>
                    <a:gd name="T57" fmla="*/ 0 h 2004"/>
                    <a:gd name="T58" fmla="*/ 0 w 1570"/>
                    <a:gd name="T59" fmla="*/ 0 h 2004"/>
                    <a:gd name="T60" fmla="*/ 0 w 1570"/>
                    <a:gd name="T61" fmla="*/ 0 h 2004"/>
                    <a:gd name="T62" fmla="*/ 0 w 1570"/>
                    <a:gd name="T63" fmla="*/ 0 h 2004"/>
                    <a:gd name="T64" fmla="*/ 0 w 1570"/>
                    <a:gd name="T65" fmla="*/ 0 h 2004"/>
                    <a:gd name="T66" fmla="*/ 0 w 1570"/>
                    <a:gd name="T67" fmla="*/ 0 h 2004"/>
                    <a:gd name="T68" fmla="*/ 0 w 1570"/>
                    <a:gd name="T69" fmla="*/ 0 h 2004"/>
                    <a:gd name="T70" fmla="*/ 0 w 1570"/>
                    <a:gd name="T71" fmla="*/ 0 h 2004"/>
                    <a:gd name="T72" fmla="*/ 0 w 1570"/>
                    <a:gd name="T73" fmla="*/ 0 h 2004"/>
                    <a:gd name="T74" fmla="*/ 0 w 1570"/>
                    <a:gd name="T75" fmla="*/ 0 h 2004"/>
                    <a:gd name="T76" fmla="*/ 0 w 1570"/>
                    <a:gd name="T77" fmla="*/ 0 h 2004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570"/>
                    <a:gd name="T118" fmla="*/ 0 h 2004"/>
                    <a:gd name="T119" fmla="*/ 1570 w 1570"/>
                    <a:gd name="T120" fmla="*/ 2004 h 2004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570" h="2004">
                      <a:moveTo>
                        <a:pt x="477" y="221"/>
                      </a:moveTo>
                      <a:lnTo>
                        <a:pt x="370" y="374"/>
                      </a:lnTo>
                      <a:lnTo>
                        <a:pt x="270" y="547"/>
                      </a:lnTo>
                      <a:lnTo>
                        <a:pt x="251" y="672"/>
                      </a:lnTo>
                      <a:lnTo>
                        <a:pt x="562" y="967"/>
                      </a:lnTo>
                      <a:lnTo>
                        <a:pt x="344" y="918"/>
                      </a:lnTo>
                      <a:lnTo>
                        <a:pt x="251" y="1066"/>
                      </a:lnTo>
                      <a:lnTo>
                        <a:pt x="270" y="1188"/>
                      </a:lnTo>
                      <a:lnTo>
                        <a:pt x="477" y="1440"/>
                      </a:lnTo>
                      <a:lnTo>
                        <a:pt x="774" y="1587"/>
                      </a:lnTo>
                      <a:lnTo>
                        <a:pt x="1122" y="1661"/>
                      </a:lnTo>
                      <a:lnTo>
                        <a:pt x="1374" y="1661"/>
                      </a:lnTo>
                      <a:lnTo>
                        <a:pt x="1451" y="1636"/>
                      </a:lnTo>
                      <a:lnTo>
                        <a:pt x="1473" y="1560"/>
                      </a:lnTo>
                      <a:lnTo>
                        <a:pt x="1473" y="1486"/>
                      </a:lnTo>
                      <a:lnTo>
                        <a:pt x="1451" y="1440"/>
                      </a:lnTo>
                      <a:lnTo>
                        <a:pt x="1493" y="1440"/>
                      </a:lnTo>
                      <a:lnTo>
                        <a:pt x="1570" y="1560"/>
                      </a:lnTo>
                      <a:lnTo>
                        <a:pt x="1552" y="1710"/>
                      </a:lnTo>
                      <a:lnTo>
                        <a:pt x="1437" y="1783"/>
                      </a:lnTo>
                      <a:lnTo>
                        <a:pt x="1318" y="1809"/>
                      </a:lnTo>
                      <a:lnTo>
                        <a:pt x="1141" y="1936"/>
                      </a:lnTo>
                      <a:lnTo>
                        <a:pt x="968" y="1982"/>
                      </a:lnTo>
                      <a:lnTo>
                        <a:pt x="717" y="2004"/>
                      </a:lnTo>
                      <a:lnTo>
                        <a:pt x="522" y="1936"/>
                      </a:lnTo>
                      <a:lnTo>
                        <a:pt x="329" y="1835"/>
                      </a:lnTo>
                      <a:lnTo>
                        <a:pt x="173" y="1613"/>
                      </a:lnTo>
                      <a:lnTo>
                        <a:pt x="154" y="1366"/>
                      </a:lnTo>
                      <a:lnTo>
                        <a:pt x="154" y="1039"/>
                      </a:lnTo>
                      <a:lnTo>
                        <a:pt x="230" y="896"/>
                      </a:lnTo>
                      <a:lnTo>
                        <a:pt x="310" y="840"/>
                      </a:lnTo>
                      <a:lnTo>
                        <a:pt x="154" y="672"/>
                      </a:lnTo>
                      <a:lnTo>
                        <a:pt x="54" y="870"/>
                      </a:lnTo>
                      <a:lnTo>
                        <a:pt x="0" y="814"/>
                      </a:lnTo>
                      <a:lnTo>
                        <a:pt x="115" y="499"/>
                      </a:lnTo>
                      <a:lnTo>
                        <a:pt x="251" y="274"/>
                      </a:lnTo>
                      <a:lnTo>
                        <a:pt x="370" y="122"/>
                      </a:lnTo>
                      <a:lnTo>
                        <a:pt x="465" y="0"/>
                      </a:lnTo>
                      <a:lnTo>
                        <a:pt x="477" y="2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8" name="Freeform 256"/>
                <p:cNvSpPr>
                  <a:spLocks/>
                </p:cNvSpPr>
                <p:nvPr/>
              </p:nvSpPr>
              <p:spPr bwMode="auto">
                <a:xfrm>
                  <a:off x="2034" y="2547"/>
                  <a:ext cx="301" cy="1217"/>
                </a:xfrm>
                <a:custGeom>
                  <a:avLst/>
                  <a:gdLst>
                    <a:gd name="T0" fmla="*/ 0 w 2406"/>
                    <a:gd name="T1" fmla="*/ 0 h 9734"/>
                    <a:gd name="T2" fmla="*/ 0 w 2406"/>
                    <a:gd name="T3" fmla="*/ 0 h 9734"/>
                    <a:gd name="T4" fmla="*/ 0 w 2406"/>
                    <a:gd name="T5" fmla="*/ 0 h 9734"/>
                    <a:gd name="T6" fmla="*/ 0 w 2406"/>
                    <a:gd name="T7" fmla="*/ 0 h 9734"/>
                    <a:gd name="T8" fmla="*/ 0 w 2406"/>
                    <a:gd name="T9" fmla="*/ 0 h 9734"/>
                    <a:gd name="T10" fmla="*/ 0 w 2406"/>
                    <a:gd name="T11" fmla="*/ 0 h 9734"/>
                    <a:gd name="T12" fmla="*/ 0 w 2406"/>
                    <a:gd name="T13" fmla="*/ 0 h 9734"/>
                    <a:gd name="T14" fmla="*/ 0 w 2406"/>
                    <a:gd name="T15" fmla="*/ 0 h 9734"/>
                    <a:gd name="T16" fmla="*/ 0 w 2406"/>
                    <a:gd name="T17" fmla="*/ 0 h 9734"/>
                    <a:gd name="T18" fmla="*/ 0 w 2406"/>
                    <a:gd name="T19" fmla="*/ 0 h 9734"/>
                    <a:gd name="T20" fmla="*/ 0 w 2406"/>
                    <a:gd name="T21" fmla="*/ 0 h 9734"/>
                    <a:gd name="T22" fmla="*/ 0 w 2406"/>
                    <a:gd name="T23" fmla="*/ 0 h 9734"/>
                    <a:gd name="T24" fmla="*/ 0 w 2406"/>
                    <a:gd name="T25" fmla="*/ 0 h 9734"/>
                    <a:gd name="T26" fmla="*/ 0 w 2406"/>
                    <a:gd name="T27" fmla="*/ 0 h 9734"/>
                    <a:gd name="T28" fmla="*/ 0 w 2406"/>
                    <a:gd name="T29" fmla="*/ 0 h 9734"/>
                    <a:gd name="T30" fmla="*/ 0 w 2406"/>
                    <a:gd name="T31" fmla="*/ 0 h 9734"/>
                    <a:gd name="T32" fmla="*/ 0 w 2406"/>
                    <a:gd name="T33" fmla="*/ 0 h 9734"/>
                    <a:gd name="T34" fmla="*/ 0 w 2406"/>
                    <a:gd name="T35" fmla="*/ 0 h 9734"/>
                    <a:gd name="T36" fmla="*/ 0 w 2406"/>
                    <a:gd name="T37" fmla="*/ 0 h 9734"/>
                    <a:gd name="T38" fmla="*/ 0 w 2406"/>
                    <a:gd name="T39" fmla="*/ 0 h 9734"/>
                    <a:gd name="T40" fmla="*/ 0 w 2406"/>
                    <a:gd name="T41" fmla="*/ 0 h 9734"/>
                    <a:gd name="T42" fmla="*/ 0 w 2406"/>
                    <a:gd name="T43" fmla="*/ 0 h 9734"/>
                    <a:gd name="T44" fmla="*/ 0 w 2406"/>
                    <a:gd name="T45" fmla="*/ 0 h 9734"/>
                    <a:gd name="T46" fmla="*/ 0 w 2406"/>
                    <a:gd name="T47" fmla="*/ 0 h 9734"/>
                    <a:gd name="T48" fmla="*/ 0 w 2406"/>
                    <a:gd name="T49" fmla="*/ 0 h 9734"/>
                    <a:gd name="T50" fmla="*/ 0 w 2406"/>
                    <a:gd name="T51" fmla="*/ 0 h 9734"/>
                    <a:gd name="T52" fmla="*/ 0 w 2406"/>
                    <a:gd name="T53" fmla="*/ 0 h 9734"/>
                    <a:gd name="T54" fmla="*/ 0 w 2406"/>
                    <a:gd name="T55" fmla="*/ 0 h 9734"/>
                    <a:gd name="T56" fmla="*/ 0 w 2406"/>
                    <a:gd name="T57" fmla="*/ 0 h 9734"/>
                    <a:gd name="T58" fmla="*/ 0 w 2406"/>
                    <a:gd name="T59" fmla="*/ 0 h 9734"/>
                    <a:gd name="T60" fmla="*/ 0 w 2406"/>
                    <a:gd name="T61" fmla="*/ 0 h 9734"/>
                    <a:gd name="T62" fmla="*/ 0 w 2406"/>
                    <a:gd name="T63" fmla="*/ 0 h 9734"/>
                    <a:gd name="T64" fmla="*/ 0 w 2406"/>
                    <a:gd name="T65" fmla="*/ 0 h 9734"/>
                    <a:gd name="T66" fmla="*/ 0 w 2406"/>
                    <a:gd name="T67" fmla="*/ 0 h 9734"/>
                    <a:gd name="T68" fmla="*/ 0 w 2406"/>
                    <a:gd name="T69" fmla="*/ 0 h 9734"/>
                    <a:gd name="T70" fmla="*/ 0 w 2406"/>
                    <a:gd name="T71" fmla="*/ 0 h 9734"/>
                    <a:gd name="T72" fmla="*/ 0 w 2406"/>
                    <a:gd name="T73" fmla="*/ 0 h 9734"/>
                    <a:gd name="T74" fmla="*/ 0 w 2406"/>
                    <a:gd name="T75" fmla="*/ 0 h 9734"/>
                    <a:gd name="T76" fmla="*/ 0 w 2406"/>
                    <a:gd name="T77" fmla="*/ 0 h 9734"/>
                    <a:gd name="T78" fmla="*/ 0 w 2406"/>
                    <a:gd name="T79" fmla="*/ 0 h 9734"/>
                    <a:gd name="T80" fmla="*/ 0 w 2406"/>
                    <a:gd name="T81" fmla="*/ 0 h 9734"/>
                    <a:gd name="T82" fmla="*/ 0 w 2406"/>
                    <a:gd name="T83" fmla="*/ 0 h 9734"/>
                    <a:gd name="T84" fmla="*/ 0 w 2406"/>
                    <a:gd name="T85" fmla="*/ 0 h 9734"/>
                    <a:gd name="T86" fmla="*/ 0 w 2406"/>
                    <a:gd name="T87" fmla="*/ 0 h 9734"/>
                    <a:gd name="T88" fmla="*/ 0 w 2406"/>
                    <a:gd name="T89" fmla="*/ 0 h 9734"/>
                    <a:gd name="T90" fmla="*/ 0 w 2406"/>
                    <a:gd name="T91" fmla="*/ 0 h 9734"/>
                    <a:gd name="T92" fmla="*/ 0 w 2406"/>
                    <a:gd name="T93" fmla="*/ 0 h 9734"/>
                    <a:gd name="T94" fmla="*/ 0 w 2406"/>
                    <a:gd name="T95" fmla="*/ 0 h 9734"/>
                    <a:gd name="T96" fmla="*/ 0 w 2406"/>
                    <a:gd name="T97" fmla="*/ 0 h 9734"/>
                    <a:gd name="T98" fmla="*/ 0 w 2406"/>
                    <a:gd name="T99" fmla="*/ 0 h 9734"/>
                    <a:gd name="T100" fmla="*/ 0 w 2406"/>
                    <a:gd name="T101" fmla="*/ 0 h 9734"/>
                    <a:gd name="T102" fmla="*/ 0 w 2406"/>
                    <a:gd name="T103" fmla="*/ 0 h 9734"/>
                    <a:gd name="T104" fmla="*/ 0 w 2406"/>
                    <a:gd name="T105" fmla="*/ 0 h 9734"/>
                    <a:gd name="T106" fmla="*/ 0 w 2406"/>
                    <a:gd name="T107" fmla="*/ 0 h 9734"/>
                    <a:gd name="T108" fmla="*/ 0 w 2406"/>
                    <a:gd name="T109" fmla="*/ 0 h 9734"/>
                    <a:gd name="T110" fmla="*/ 0 w 2406"/>
                    <a:gd name="T111" fmla="*/ 0 h 9734"/>
                    <a:gd name="T112" fmla="*/ 0 w 2406"/>
                    <a:gd name="T113" fmla="*/ 0 h 9734"/>
                    <a:gd name="T114" fmla="*/ 0 w 2406"/>
                    <a:gd name="T115" fmla="*/ 0 h 9734"/>
                    <a:gd name="T116" fmla="*/ 0 w 2406"/>
                    <a:gd name="T117" fmla="*/ 0 h 9734"/>
                    <a:gd name="T118" fmla="*/ 0 w 2406"/>
                    <a:gd name="T119" fmla="*/ 0 h 9734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2406"/>
                    <a:gd name="T181" fmla="*/ 0 h 9734"/>
                    <a:gd name="T182" fmla="*/ 2406 w 2406"/>
                    <a:gd name="T183" fmla="*/ 9734 h 9734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2406" h="9734">
                      <a:moveTo>
                        <a:pt x="868" y="5915"/>
                      </a:moveTo>
                      <a:lnTo>
                        <a:pt x="831" y="6432"/>
                      </a:lnTo>
                      <a:lnTo>
                        <a:pt x="753" y="7619"/>
                      </a:lnTo>
                      <a:lnTo>
                        <a:pt x="718" y="8221"/>
                      </a:lnTo>
                      <a:lnTo>
                        <a:pt x="603" y="8358"/>
                      </a:lnTo>
                      <a:lnTo>
                        <a:pt x="787" y="9029"/>
                      </a:lnTo>
                      <a:lnTo>
                        <a:pt x="986" y="9109"/>
                      </a:lnTo>
                      <a:lnTo>
                        <a:pt x="1171" y="9301"/>
                      </a:lnTo>
                      <a:lnTo>
                        <a:pt x="1367" y="9446"/>
                      </a:lnTo>
                      <a:lnTo>
                        <a:pt x="1760" y="9668"/>
                      </a:lnTo>
                      <a:lnTo>
                        <a:pt x="2157" y="9734"/>
                      </a:lnTo>
                      <a:lnTo>
                        <a:pt x="2406" y="9734"/>
                      </a:lnTo>
                      <a:lnTo>
                        <a:pt x="2312" y="9564"/>
                      </a:lnTo>
                      <a:lnTo>
                        <a:pt x="2220" y="9380"/>
                      </a:lnTo>
                      <a:lnTo>
                        <a:pt x="2139" y="9365"/>
                      </a:lnTo>
                      <a:lnTo>
                        <a:pt x="2198" y="9516"/>
                      </a:lnTo>
                      <a:lnTo>
                        <a:pt x="2291" y="9686"/>
                      </a:lnTo>
                      <a:lnTo>
                        <a:pt x="1751" y="9564"/>
                      </a:lnTo>
                      <a:lnTo>
                        <a:pt x="1420" y="9365"/>
                      </a:lnTo>
                      <a:lnTo>
                        <a:pt x="1283" y="9198"/>
                      </a:lnTo>
                      <a:lnTo>
                        <a:pt x="1790" y="9261"/>
                      </a:lnTo>
                      <a:lnTo>
                        <a:pt x="1772" y="9198"/>
                      </a:lnTo>
                      <a:lnTo>
                        <a:pt x="1772" y="9029"/>
                      </a:lnTo>
                      <a:lnTo>
                        <a:pt x="1866" y="8610"/>
                      </a:lnTo>
                      <a:lnTo>
                        <a:pt x="1800" y="8274"/>
                      </a:lnTo>
                      <a:lnTo>
                        <a:pt x="1760" y="7963"/>
                      </a:lnTo>
                      <a:lnTo>
                        <a:pt x="1769" y="7755"/>
                      </a:lnTo>
                      <a:lnTo>
                        <a:pt x="1790" y="7282"/>
                      </a:lnTo>
                      <a:lnTo>
                        <a:pt x="1884" y="6613"/>
                      </a:lnTo>
                      <a:lnTo>
                        <a:pt x="1964" y="6221"/>
                      </a:lnTo>
                      <a:lnTo>
                        <a:pt x="1845" y="5425"/>
                      </a:lnTo>
                      <a:lnTo>
                        <a:pt x="1751" y="5081"/>
                      </a:lnTo>
                      <a:lnTo>
                        <a:pt x="1589" y="4855"/>
                      </a:lnTo>
                      <a:lnTo>
                        <a:pt x="1751" y="4582"/>
                      </a:lnTo>
                      <a:lnTo>
                        <a:pt x="1983" y="4315"/>
                      </a:lnTo>
                      <a:lnTo>
                        <a:pt x="2176" y="4109"/>
                      </a:lnTo>
                      <a:lnTo>
                        <a:pt x="2176" y="4012"/>
                      </a:lnTo>
                      <a:lnTo>
                        <a:pt x="1866" y="4238"/>
                      </a:lnTo>
                      <a:lnTo>
                        <a:pt x="1589" y="4508"/>
                      </a:lnTo>
                      <a:lnTo>
                        <a:pt x="1420" y="4855"/>
                      </a:lnTo>
                      <a:lnTo>
                        <a:pt x="1402" y="4712"/>
                      </a:lnTo>
                      <a:lnTo>
                        <a:pt x="1402" y="4109"/>
                      </a:lnTo>
                      <a:lnTo>
                        <a:pt x="1479" y="3373"/>
                      </a:lnTo>
                      <a:lnTo>
                        <a:pt x="1589" y="2677"/>
                      </a:lnTo>
                      <a:lnTo>
                        <a:pt x="1845" y="1859"/>
                      </a:lnTo>
                      <a:lnTo>
                        <a:pt x="2101" y="1147"/>
                      </a:lnTo>
                      <a:lnTo>
                        <a:pt x="2198" y="824"/>
                      </a:lnTo>
                      <a:lnTo>
                        <a:pt x="2235" y="452"/>
                      </a:lnTo>
                      <a:lnTo>
                        <a:pt x="2235" y="125"/>
                      </a:lnTo>
                      <a:lnTo>
                        <a:pt x="2101" y="0"/>
                      </a:lnTo>
                      <a:lnTo>
                        <a:pt x="2101" y="254"/>
                      </a:lnTo>
                      <a:lnTo>
                        <a:pt x="2024" y="1017"/>
                      </a:lnTo>
                      <a:lnTo>
                        <a:pt x="1615" y="1890"/>
                      </a:lnTo>
                      <a:lnTo>
                        <a:pt x="1063" y="2655"/>
                      </a:lnTo>
                      <a:lnTo>
                        <a:pt x="624" y="3200"/>
                      </a:lnTo>
                      <a:lnTo>
                        <a:pt x="270" y="3739"/>
                      </a:lnTo>
                      <a:lnTo>
                        <a:pt x="0" y="4315"/>
                      </a:lnTo>
                      <a:lnTo>
                        <a:pt x="563" y="5200"/>
                      </a:lnTo>
                      <a:lnTo>
                        <a:pt x="898" y="5669"/>
                      </a:lnTo>
                      <a:lnTo>
                        <a:pt x="868" y="59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29" name="Freeform 257"/>
                <p:cNvSpPr>
                  <a:spLocks/>
                </p:cNvSpPr>
                <p:nvPr/>
              </p:nvSpPr>
              <p:spPr bwMode="auto">
                <a:xfrm>
                  <a:off x="2879" y="2687"/>
                  <a:ext cx="518" cy="331"/>
                </a:xfrm>
                <a:custGeom>
                  <a:avLst/>
                  <a:gdLst>
                    <a:gd name="T0" fmla="*/ 0 w 4149"/>
                    <a:gd name="T1" fmla="*/ 0 h 2650"/>
                    <a:gd name="T2" fmla="*/ 0 w 4149"/>
                    <a:gd name="T3" fmla="*/ 0 h 2650"/>
                    <a:gd name="T4" fmla="*/ 0 w 4149"/>
                    <a:gd name="T5" fmla="*/ 0 h 2650"/>
                    <a:gd name="T6" fmla="*/ 0 w 4149"/>
                    <a:gd name="T7" fmla="*/ 0 h 2650"/>
                    <a:gd name="T8" fmla="*/ 0 w 4149"/>
                    <a:gd name="T9" fmla="*/ 0 h 2650"/>
                    <a:gd name="T10" fmla="*/ 0 w 4149"/>
                    <a:gd name="T11" fmla="*/ 0 h 2650"/>
                    <a:gd name="T12" fmla="*/ 0 w 4149"/>
                    <a:gd name="T13" fmla="*/ 0 h 2650"/>
                    <a:gd name="T14" fmla="*/ 0 w 4149"/>
                    <a:gd name="T15" fmla="*/ 0 h 2650"/>
                    <a:gd name="T16" fmla="*/ 0 w 4149"/>
                    <a:gd name="T17" fmla="*/ 0 h 2650"/>
                    <a:gd name="T18" fmla="*/ 0 w 4149"/>
                    <a:gd name="T19" fmla="*/ 0 h 2650"/>
                    <a:gd name="T20" fmla="*/ 0 w 4149"/>
                    <a:gd name="T21" fmla="*/ 0 h 2650"/>
                    <a:gd name="T22" fmla="*/ 0 w 4149"/>
                    <a:gd name="T23" fmla="*/ 0 h 2650"/>
                    <a:gd name="T24" fmla="*/ 0 w 4149"/>
                    <a:gd name="T25" fmla="*/ 0 h 2650"/>
                    <a:gd name="T26" fmla="*/ 0 w 4149"/>
                    <a:gd name="T27" fmla="*/ 0 h 2650"/>
                    <a:gd name="T28" fmla="*/ 0 w 4149"/>
                    <a:gd name="T29" fmla="*/ 0 h 2650"/>
                    <a:gd name="T30" fmla="*/ 0 w 4149"/>
                    <a:gd name="T31" fmla="*/ 0 h 2650"/>
                    <a:gd name="T32" fmla="*/ 0 w 4149"/>
                    <a:gd name="T33" fmla="*/ 0 h 2650"/>
                    <a:gd name="T34" fmla="*/ 0 w 4149"/>
                    <a:gd name="T35" fmla="*/ 0 h 2650"/>
                    <a:gd name="T36" fmla="*/ 0 w 4149"/>
                    <a:gd name="T37" fmla="*/ 0 h 2650"/>
                    <a:gd name="T38" fmla="*/ 0 w 4149"/>
                    <a:gd name="T39" fmla="*/ 0 h 2650"/>
                    <a:gd name="T40" fmla="*/ 0 w 4149"/>
                    <a:gd name="T41" fmla="*/ 0 h 2650"/>
                    <a:gd name="T42" fmla="*/ 0 w 4149"/>
                    <a:gd name="T43" fmla="*/ 0 h 2650"/>
                    <a:gd name="T44" fmla="*/ 0 w 4149"/>
                    <a:gd name="T45" fmla="*/ 0 h 2650"/>
                    <a:gd name="T46" fmla="*/ 0 w 4149"/>
                    <a:gd name="T47" fmla="*/ 0 h 2650"/>
                    <a:gd name="T48" fmla="*/ 0 w 4149"/>
                    <a:gd name="T49" fmla="*/ 0 h 2650"/>
                    <a:gd name="T50" fmla="*/ 0 w 4149"/>
                    <a:gd name="T51" fmla="*/ 0 h 2650"/>
                    <a:gd name="T52" fmla="*/ 0 w 4149"/>
                    <a:gd name="T53" fmla="*/ 0 h 2650"/>
                    <a:gd name="T54" fmla="*/ 0 w 4149"/>
                    <a:gd name="T55" fmla="*/ 0 h 2650"/>
                    <a:gd name="T56" fmla="*/ 0 w 4149"/>
                    <a:gd name="T57" fmla="*/ 0 h 2650"/>
                    <a:gd name="T58" fmla="*/ 0 w 4149"/>
                    <a:gd name="T59" fmla="*/ 0 h 2650"/>
                    <a:gd name="T60" fmla="*/ 0 w 4149"/>
                    <a:gd name="T61" fmla="*/ 0 h 2650"/>
                    <a:gd name="T62" fmla="*/ 0 w 4149"/>
                    <a:gd name="T63" fmla="*/ 0 h 2650"/>
                    <a:gd name="T64" fmla="*/ 0 w 4149"/>
                    <a:gd name="T65" fmla="*/ 0 h 2650"/>
                    <a:gd name="T66" fmla="*/ 0 w 4149"/>
                    <a:gd name="T67" fmla="*/ 0 h 2650"/>
                    <a:gd name="T68" fmla="*/ 0 w 4149"/>
                    <a:gd name="T69" fmla="*/ 0 h 2650"/>
                    <a:gd name="T70" fmla="*/ 0 w 4149"/>
                    <a:gd name="T71" fmla="*/ 0 h 2650"/>
                    <a:gd name="T72" fmla="*/ 0 w 4149"/>
                    <a:gd name="T73" fmla="*/ 0 h 2650"/>
                    <a:gd name="T74" fmla="*/ 0 w 4149"/>
                    <a:gd name="T75" fmla="*/ 0 h 2650"/>
                    <a:gd name="T76" fmla="*/ 0 w 4149"/>
                    <a:gd name="T77" fmla="*/ 0 h 2650"/>
                    <a:gd name="T78" fmla="*/ 0 w 4149"/>
                    <a:gd name="T79" fmla="*/ 0 h 2650"/>
                    <a:gd name="T80" fmla="*/ 0 w 4149"/>
                    <a:gd name="T81" fmla="*/ 0 h 2650"/>
                    <a:gd name="T82" fmla="*/ 0 w 4149"/>
                    <a:gd name="T83" fmla="*/ 0 h 2650"/>
                    <a:gd name="T84" fmla="*/ 0 w 4149"/>
                    <a:gd name="T85" fmla="*/ 0 h 2650"/>
                    <a:gd name="T86" fmla="*/ 0 w 4149"/>
                    <a:gd name="T87" fmla="*/ 0 h 2650"/>
                    <a:gd name="T88" fmla="*/ 0 w 4149"/>
                    <a:gd name="T89" fmla="*/ 0 h 2650"/>
                    <a:gd name="T90" fmla="*/ 0 w 4149"/>
                    <a:gd name="T91" fmla="*/ 0 h 2650"/>
                    <a:gd name="T92" fmla="*/ 0 w 4149"/>
                    <a:gd name="T93" fmla="*/ 0 h 2650"/>
                    <a:gd name="T94" fmla="*/ 0 w 4149"/>
                    <a:gd name="T95" fmla="*/ 0 h 2650"/>
                    <a:gd name="T96" fmla="*/ 0 w 4149"/>
                    <a:gd name="T97" fmla="*/ 0 h 2650"/>
                    <a:gd name="T98" fmla="*/ 0 w 4149"/>
                    <a:gd name="T99" fmla="*/ 0 h 2650"/>
                    <a:gd name="T100" fmla="*/ 0 w 4149"/>
                    <a:gd name="T101" fmla="*/ 0 h 2650"/>
                    <a:gd name="T102" fmla="*/ 0 w 4149"/>
                    <a:gd name="T103" fmla="*/ 0 h 2650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4149"/>
                    <a:gd name="T157" fmla="*/ 0 h 2650"/>
                    <a:gd name="T158" fmla="*/ 4149 w 4149"/>
                    <a:gd name="T159" fmla="*/ 2650 h 2650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4149" h="2650">
                      <a:moveTo>
                        <a:pt x="2877" y="691"/>
                      </a:moveTo>
                      <a:lnTo>
                        <a:pt x="3440" y="0"/>
                      </a:lnTo>
                      <a:lnTo>
                        <a:pt x="3058" y="57"/>
                      </a:lnTo>
                      <a:lnTo>
                        <a:pt x="2409" y="262"/>
                      </a:lnTo>
                      <a:lnTo>
                        <a:pt x="1614" y="691"/>
                      </a:lnTo>
                      <a:lnTo>
                        <a:pt x="1003" y="1177"/>
                      </a:lnTo>
                      <a:lnTo>
                        <a:pt x="524" y="1658"/>
                      </a:lnTo>
                      <a:lnTo>
                        <a:pt x="127" y="2216"/>
                      </a:lnTo>
                      <a:lnTo>
                        <a:pt x="0" y="2485"/>
                      </a:lnTo>
                      <a:lnTo>
                        <a:pt x="83" y="2538"/>
                      </a:lnTo>
                      <a:lnTo>
                        <a:pt x="549" y="2194"/>
                      </a:lnTo>
                      <a:lnTo>
                        <a:pt x="1446" y="1791"/>
                      </a:lnTo>
                      <a:lnTo>
                        <a:pt x="2307" y="1517"/>
                      </a:lnTo>
                      <a:lnTo>
                        <a:pt x="2956" y="1416"/>
                      </a:lnTo>
                      <a:lnTo>
                        <a:pt x="3607" y="1362"/>
                      </a:lnTo>
                      <a:lnTo>
                        <a:pt x="3919" y="1390"/>
                      </a:lnTo>
                      <a:lnTo>
                        <a:pt x="3351" y="1683"/>
                      </a:lnTo>
                      <a:lnTo>
                        <a:pt x="2767" y="2083"/>
                      </a:lnTo>
                      <a:lnTo>
                        <a:pt x="2118" y="2650"/>
                      </a:lnTo>
                      <a:lnTo>
                        <a:pt x="2767" y="2167"/>
                      </a:lnTo>
                      <a:lnTo>
                        <a:pt x="3464" y="1765"/>
                      </a:lnTo>
                      <a:lnTo>
                        <a:pt x="4149" y="1439"/>
                      </a:lnTo>
                      <a:lnTo>
                        <a:pt x="4048" y="1335"/>
                      </a:lnTo>
                      <a:lnTo>
                        <a:pt x="3689" y="1284"/>
                      </a:lnTo>
                      <a:lnTo>
                        <a:pt x="3164" y="1309"/>
                      </a:lnTo>
                      <a:lnTo>
                        <a:pt x="2179" y="1439"/>
                      </a:lnTo>
                      <a:lnTo>
                        <a:pt x="1446" y="1709"/>
                      </a:lnTo>
                      <a:lnTo>
                        <a:pt x="667" y="2060"/>
                      </a:lnTo>
                      <a:lnTo>
                        <a:pt x="290" y="2301"/>
                      </a:lnTo>
                      <a:lnTo>
                        <a:pt x="776" y="1897"/>
                      </a:lnTo>
                      <a:lnTo>
                        <a:pt x="1380" y="1517"/>
                      </a:lnTo>
                      <a:lnTo>
                        <a:pt x="2077" y="1207"/>
                      </a:lnTo>
                      <a:lnTo>
                        <a:pt x="2767" y="933"/>
                      </a:lnTo>
                      <a:lnTo>
                        <a:pt x="3689" y="691"/>
                      </a:lnTo>
                      <a:lnTo>
                        <a:pt x="3440" y="933"/>
                      </a:lnTo>
                      <a:lnTo>
                        <a:pt x="3230" y="1225"/>
                      </a:lnTo>
                      <a:lnTo>
                        <a:pt x="3585" y="880"/>
                      </a:lnTo>
                      <a:lnTo>
                        <a:pt x="3855" y="645"/>
                      </a:lnTo>
                      <a:lnTo>
                        <a:pt x="4022" y="508"/>
                      </a:lnTo>
                      <a:lnTo>
                        <a:pt x="3482" y="589"/>
                      </a:lnTo>
                      <a:lnTo>
                        <a:pt x="2767" y="854"/>
                      </a:lnTo>
                      <a:lnTo>
                        <a:pt x="1821" y="1225"/>
                      </a:lnTo>
                      <a:lnTo>
                        <a:pt x="1168" y="1549"/>
                      </a:lnTo>
                      <a:lnTo>
                        <a:pt x="524" y="2031"/>
                      </a:lnTo>
                      <a:lnTo>
                        <a:pt x="106" y="2401"/>
                      </a:lnTo>
                      <a:lnTo>
                        <a:pt x="308" y="2060"/>
                      </a:lnTo>
                      <a:lnTo>
                        <a:pt x="794" y="1469"/>
                      </a:lnTo>
                      <a:lnTo>
                        <a:pt x="1423" y="933"/>
                      </a:lnTo>
                      <a:lnTo>
                        <a:pt x="2077" y="536"/>
                      </a:lnTo>
                      <a:lnTo>
                        <a:pt x="2640" y="292"/>
                      </a:lnTo>
                      <a:lnTo>
                        <a:pt x="3185" y="129"/>
                      </a:lnTo>
                      <a:lnTo>
                        <a:pt x="2877" y="6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0" name="Freeform 258"/>
                <p:cNvSpPr>
                  <a:spLocks/>
                </p:cNvSpPr>
                <p:nvPr/>
              </p:nvSpPr>
              <p:spPr bwMode="auto">
                <a:xfrm>
                  <a:off x="2276" y="3332"/>
                  <a:ext cx="524" cy="320"/>
                </a:xfrm>
                <a:custGeom>
                  <a:avLst/>
                  <a:gdLst>
                    <a:gd name="T0" fmla="*/ 0 w 4192"/>
                    <a:gd name="T1" fmla="*/ 0 h 2565"/>
                    <a:gd name="T2" fmla="*/ 0 w 4192"/>
                    <a:gd name="T3" fmla="*/ 0 h 2565"/>
                    <a:gd name="T4" fmla="*/ 0 w 4192"/>
                    <a:gd name="T5" fmla="*/ 0 h 2565"/>
                    <a:gd name="T6" fmla="*/ 0 w 4192"/>
                    <a:gd name="T7" fmla="*/ 0 h 2565"/>
                    <a:gd name="T8" fmla="*/ 0 w 4192"/>
                    <a:gd name="T9" fmla="*/ 0 h 2565"/>
                    <a:gd name="T10" fmla="*/ 0 w 4192"/>
                    <a:gd name="T11" fmla="*/ 0 h 2565"/>
                    <a:gd name="T12" fmla="*/ 0 w 4192"/>
                    <a:gd name="T13" fmla="*/ 0 h 2565"/>
                    <a:gd name="T14" fmla="*/ 0 w 4192"/>
                    <a:gd name="T15" fmla="*/ 0 h 2565"/>
                    <a:gd name="T16" fmla="*/ 0 w 4192"/>
                    <a:gd name="T17" fmla="*/ 0 h 2565"/>
                    <a:gd name="T18" fmla="*/ 0 w 4192"/>
                    <a:gd name="T19" fmla="*/ 0 h 2565"/>
                    <a:gd name="T20" fmla="*/ 0 w 4192"/>
                    <a:gd name="T21" fmla="*/ 0 h 2565"/>
                    <a:gd name="T22" fmla="*/ 0 w 4192"/>
                    <a:gd name="T23" fmla="*/ 0 h 2565"/>
                    <a:gd name="T24" fmla="*/ 0 w 4192"/>
                    <a:gd name="T25" fmla="*/ 0 h 2565"/>
                    <a:gd name="T26" fmla="*/ 0 w 4192"/>
                    <a:gd name="T27" fmla="*/ 0 h 2565"/>
                    <a:gd name="T28" fmla="*/ 0 w 4192"/>
                    <a:gd name="T29" fmla="*/ 0 h 2565"/>
                    <a:gd name="T30" fmla="*/ 0 w 4192"/>
                    <a:gd name="T31" fmla="*/ 0 h 2565"/>
                    <a:gd name="T32" fmla="*/ 0 w 4192"/>
                    <a:gd name="T33" fmla="*/ 0 h 2565"/>
                    <a:gd name="T34" fmla="*/ 0 w 4192"/>
                    <a:gd name="T35" fmla="*/ 0 h 2565"/>
                    <a:gd name="T36" fmla="*/ 0 w 4192"/>
                    <a:gd name="T37" fmla="*/ 0 h 2565"/>
                    <a:gd name="T38" fmla="*/ 0 w 4192"/>
                    <a:gd name="T39" fmla="*/ 0 h 2565"/>
                    <a:gd name="T40" fmla="*/ 0 w 4192"/>
                    <a:gd name="T41" fmla="*/ 0 h 2565"/>
                    <a:gd name="T42" fmla="*/ 0 w 4192"/>
                    <a:gd name="T43" fmla="*/ 0 h 2565"/>
                    <a:gd name="T44" fmla="*/ 0 w 4192"/>
                    <a:gd name="T45" fmla="*/ 0 h 2565"/>
                    <a:gd name="T46" fmla="*/ 0 w 4192"/>
                    <a:gd name="T47" fmla="*/ 0 h 2565"/>
                    <a:gd name="T48" fmla="*/ 0 w 4192"/>
                    <a:gd name="T49" fmla="*/ 0 h 2565"/>
                    <a:gd name="T50" fmla="*/ 0 w 4192"/>
                    <a:gd name="T51" fmla="*/ 0 h 2565"/>
                    <a:gd name="T52" fmla="*/ 0 w 4192"/>
                    <a:gd name="T53" fmla="*/ 0 h 2565"/>
                    <a:gd name="T54" fmla="*/ 0 w 4192"/>
                    <a:gd name="T55" fmla="*/ 0 h 2565"/>
                    <a:gd name="T56" fmla="*/ 0 w 4192"/>
                    <a:gd name="T57" fmla="*/ 0 h 2565"/>
                    <a:gd name="T58" fmla="*/ 0 w 4192"/>
                    <a:gd name="T59" fmla="*/ 0 h 2565"/>
                    <a:gd name="T60" fmla="*/ 0 w 4192"/>
                    <a:gd name="T61" fmla="*/ 0 h 2565"/>
                    <a:gd name="T62" fmla="*/ 0 w 4192"/>
                    <a:gd name="T63" fmla="*/ 0 h 2565"/>
                    <a:gd name="T64" fmla="*/ 0 w 4192"/>
                    <a:gd name="T65" fmla="*/ 0 h 2565"/>
                    <a:gd name="T66" fmla="*/ 0 w 4192"/>
                    <a:gd name="T67" fmla="*/ 0 h 256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192"/>
                    <a:gd name="T103" fmla="*/ 0 h 2565"/>
                    <a:gd name="T104" fmla="*/ 4192 w 4192"/>
                    <a:gd name="T105" fmla="*/ 2565 h 256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192" h="2565">
                      <a:moveTo>
                        <a:pt x="502" y="105"/>
                      </a:moveTo>
                      <a:lnTo>
                        <a:pt x="100" y="1018"/>
                      </a:lnTo>
                      <a:lnTo>
                        <a:pt x="645" y="1074"/>
                      </a:lnTo>
                      <a:lnTo>
                        <a:pt x="1806" y="1074"/>
                      </a:lnTo>
                      <a:lnTo>
                        <a:pt x="2743" y="1150"/>
                      </a:lnTo>
                      <a:lnTo>
                        <a:pt x="3211" y="1255"/>
                      </a:lnTo>
                      <a:lnTo>
                        <a:pt x="3584" y="1389"/>
                      </a:lnTo>
                      <a:lnTo>
                        <a:pt x="3354" y="1362"/>
                      </a:lnTo>
                      <a:lnTo>
                        <a:pt x="3566" y="1735"/>
                      </a:lnTo>
                      <a:lnTo>
                        <a:pt x="3715" y="1870"/>
                      </a:lnTo>
                      <a:lnTo>
                        <a:pt x="3878" y="2246"/>
                      </a:lnTo>
                      <a:lnTo>
                        <a:pt x="4084" y="2140"/>
                      </a:lnTo>
                      <a:lnTo>
                        <a:pt x="4026" y="1791"/>
                      </a:lnTo>
                      <a:lnTo>
                        <a:pt x="3858" y="1684"/>
                      </a:lnTo>
                      <a:lnTo>
                        <a:pt x="3715" y="1173"/>
                      </a:lnTo>
                      <a:lnTo>
                        <a:pt x="3733" y="1150"/>
                      </a:lnTo>
                      <a:lnTo>
                        <a:pt x="3901" y="1628"/>
                      </a:lnTo>
                      <a:lnTo>
                        <a:pt x="4065" y="1761"/>
                      </a:lnTo>
                      <a:lnTo>
                        <a:pt x="4192" y="2190"/>
                      </a:lnTo>
                      <a:lnTo>
                        <a:pt x="3981" y="2349"/>
                      </a:lnTo>
                      <a:lnTo>
                        <a:pt x="3626" y="2512"/>
                      </a:lnTo>
                      <a:lnTo>
                        <a:pt x="3332" y="2565"/>
                      </a:lnTo>
                      <a:lnTo>
                        <a:pt x="2766" y="2565"/>
                      </a:lnTo>
                      <a:lnTo>
                        <a:pt x="2517" y="2246"/>
                      </a:lnTo>
                      <a:lnTo>
                        <a:pt x="2536" y="1977"/>
                      </a:lnTo>
                      <a:lnTo>
                        <a:pt x="2244" y="1791"/>
                      </a:lnTo>
                      <a:lnTo>
                        <a:pt x="1887" y="1150"/>
                      </a:lnTo>
                      <a:lnTo>
                        <a:pt x="604" y="1150"/>
                      </a:lnTo>
                      <a:lnTo>
                        <a:pt x="185" y="1122"/>
                      </a:lnTo>
                      <a:lnTo>
                        <a:pt x="0" y="1040"/>
                      </a:lnTo>
                      <a:lnTo>
                        <a:pt x="185" y="636"/>
                      </a:lnTo>
                      <a:lnTo>
                        <a:pt x="357" y="268"/>
                      </a:lnTo>
                      <a:lnTo>
                        <a:pt x="437" y="0"/>
                      </a:lnTo>
                      <a:lnTo>
                        <a:pt x="502" y="10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1" name="Freeform 259"/>
                <p:cNvSpPr>
                  <a:spLocks/>
                </p:cNvSpPr>
                <p:nvPr/>
              </p:nvSpPr>
              <p:spPr bwMode="auto">
                <a:xfrm>
                  <a:off x="2627" y="3623"/>
                  <a:ext cx="231" cy="63"/>
                </a:xfrm>
                <a:custGeom>
                  <a:avLst/>
                  <a:gdLst>
                    <a:gd name="T0" fmla="*/ 0 w 1846"/>
                    <a:gd name="T1" fmla="*/ 0 h 503"/>
                    <a:gd name="T2" fmla="*/ 0 w 1846"/>
                    <a:gd name="T3" fmla="*/ 0 h 503"/>
                    <a:gd name="T4" fmla="*/ 0 w 1846"/>
                    <a:gd name="T5" fmla="*/ 0 h 503"/>
                    <a:gd name="T6" fmla="*/ 0 w 1846"/>
                    <a:gd name="T7" fmla="*/ 0 h 503"/>
                    <a:gd name="T8" fmla="*/ 0 w 1846"/>
                    <a:gd name="T9" fmla="*/ 0 h 503"/>
                    <a:gd name="T10" fmla="*/ 0 w 1846"/>
                    <a:gd name="T11" fmla="*/ 0 h 503"/>
                    <a:gd name="T12" fmla="*/ 0 w 1846"/>
                    <a:gd name="T13" fmla="*/ 0 h 503"/>
                    <a:gd name="T14" fmla="*/ 0 w 1846"/>
                    <a:gd name="T15" fmla="*/ 0 h 503"/>
                    <a:gd name="T16" fmla="*/ 0 w 1846"/>
                    <a:gd name="T17" fmla="*/ 0 h 503"/>
                    <a:gd name="T18" fmla="*/ 0 w 1846"/>
                    <a:gd name="T19" fmla="*/ 0 h 503"/>
                    <a:gd name="T20" fmla="*/ 0 w 1846"/>
                    <a:gd name="T21" fmla="*/ 0 h 503"/>
                    <a:gd name="T22" fmla="*/ 0 w 1846"/>
                    <a:gd name="T23" fmla="*/ 0 h 503"/>
                    <a:gd name="T24" fmla="*/ 0 w 1846"/>
                    <a:gd name="T25" fmla="*/ 0 h 503"/>
                    <a:gd name="T26" fmla="*/ 0 w 1846"/>
                    <a:gd name="T27" fmla="*/ 0 h 503"/>
                    <a:gd name="T28" fmla="*/ 0 w 1846"/>
                    <a:gd name="T29" fmla="*/ 0 h 503"/>
                    <a:gd name="T30" fmla="*/ 0 w 1846"/>
                    <a:gd name="T31" fmla="*/ 0 h 503"/>
                    <a:gd name="T32" fmla="*/ 0 w 1846"/>
                    <a:gd name="T33" fmla="*/ 0 h 50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846"/>
                    <a:gd name="T52" fmla="*/ 0 h 503"/>
                    <a:gd name="T53" fmla="*/ 1846 w 1846"/>
                    <a:gd name="T54" fmla="*/ 503 h 50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846" h="503">
                      <a:moveTo>
                        <a:pt x="1356" y="0"/>
                      </a:moveTo>
                      <a:lnTo>
                        <a:pt x="1575" y="238"/>
                      </a:lnTo>
                      <a:lnTo>
                        <a:pt x="1846" y="398"/>
                      </a:lnTo>
                      <a:lnTo>
                        <a:pt x="1846" y="451"/>
                      </a:lnTo>
                      <a:lnTo>
                        <a:pt x="1657" y="503"/>
                      </a:lnTo>
                      <a:lnTo>
                        <a:pt x="1274" y="503"/>
                      </a:lnTo>
                      <a:lnTo>
                        <a:pt x="878" y="423"/>
                      </a:lnTo>
                      <a:lnTo>
                        <a:pt x="0" y="212"/>
                      </a:lnTo>
                      <a:lnTo>
                        <a:pt x="167" y="185"/>
                      </a:lnTo>
                      <a:lnTo>
                        <a:pt x="792" y="348"/>
                      </a:lnTo>
                      <a:lnTo>
                        <a:pt x="1274" y="423"/>
                      </a:lnTo>
                      <a:lnTo>
                        <a:pt x="1634" y="423"/>
                      </a:lnTo>
                      <a:lnTo>
                        <a:pt x="1738" y="398"/>
                      </a:lnTo>
                      <a:lnTo>
                        <a:pt x="1463" y="238"/>
                      </a:lnTo>
                      <a:lnTo>
                        <a:pt x="1338" y="78"/>
                      </a:lnTo>
                      <a:lnTo>
                        <a:pt x="1320" y="0"/>
                      </a:lnTo>
                      <a:lnTo>
                        <a:pt x="135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2" name="Freeform 260"/>
                <p:cNvSpPr>
                  <a:spLocks/>
                </p:cNvSpPr>
                <p:nvPr/>
              </p:nvSpPr>
              <p:spPr bwMode="auto">
                <a:xfrm>
                  <a:off x="2313" y="3468"/>
                  <a:ext cx="73" cy="235"/>
                </a:xfrm>
                <a:custGeom>
                  <a:avLst/>
                  <a:gdLst>
                    <a:gd name="T0" fmla="*/ 0 w 588"/>
                    <a:gd name="T1" fmla="*/ 0 h 1875"/>
                    <a:gd name="T2" fmla="*/ 0 w 588"/>
                    <a:gd name="T3" fmla="*/ 0 h 1875"/>
                    <a:gd name="T4" fmla="*/ 0 w 588"/>
                    <a:gd name="T5" fmla="*/ 0 h 1875"/>
                    <a:gd name="T6" fmla="*/ 0 w 588"/>
                    <a:gd name="T7" fmla="*/ 0 h 1875"/>
                    <a:gd name="T8" fmla="*/ 0 w 588"/>
                    <a:gd name="T9" fmla="*/ 0 h 1875"/>
                    <a:gd name="T10" fmla="*/ 0 w 588"/>
                    <a:gd name="T11" fmla="*/ 0 h 1875"/>
                    <a:gd name="T12" fmla="*/ 0 w 588"/>
                    <a:gd name="T13" fmla="*/ 0 h 1875"/>
                    <a:gd name="T14" fmla="*/ 0 w 588"/>
                    <a:gd name="T15" fmla="*/ 0 h 1875"/>
                    <a:gd name="T16" fmla="*/ 0 w 588"/>
                    <a:gd name="T17" fmla="*/ 0 h 1875"/>
                    <a:gd name="T18" fmla="*/ 0 w 588"/>
                    <a:gd name="T19" fmla="*/ 0 h 1875"/>
                    <a:gd name="T20" fmla="*/ 0 w 588"/>
                    <a:gd name="T21" fmla="*/ 0 h 1875"/>
                    <a:gd name="T22" fmla="*/ 0 w 588"/>
                    <a:gd name="T23" fmla="*/ 0 h 1875"/>
                    <a:gd name="T24" fmla="*/ 0 w 588"/>
                    <a:gd name="T25" fmla="*/ 0 h 1875"/>
                    <a:gd name="T26" fmla="*/ 0 w 588"/>
                    <a:gd name="T27" fmla="*/ 0 h 1875"/>
                    <a:gd name="T28" fmla="*/ 0 w 588"/>
                    <a:gd name="T29" fmla="*/ 0 h 1875"/>
                    <a:gd name="T30" fmla="*/ 0 w 588"/>
                    <a:gd name="T31" fmla="*/ 0 h 1875"/>
                    <a:gd name="T32" fmla="*/ 0 w 588"/>
                    <a:gd name="T33" fmla="*/ 0 h 187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88"/>
                    <a:gd name="T52" fmla="*/ 0 h 1875"/>
                    <a:gd name="T53" fmla="*/ 588 w 588"/>
                    <a:gd name="T54" fmla="*/ 1875 h 1875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88" h="1875">
                      <a:moveTo>
                        <a:pt x="588" y="58"/>
                      </a:moveTo>
                      <a:lnTo>
                        <a:pt x="417" y="403"/>
                      </a:lnTo>
                      <a:lnTo>
                        <a:pt x="274" y="801"/>
                      </a:lnTo>
                      <a:lnTo>
                        <a:pt x="234" y="1098"/>
                      </a:lnTo>
                      <a:lnTo>
                        <a:pt x="252" y="1257"/>
                      </a:lnTo>
                      <a:lnTo>
                        <a:pt x="121" y="1501"/>
                      </a:lnTo>
                      <a:lnTo>
                        <a:pt x="81" y="1717"/>
                      </a:lnTo>
                      <a:lnTo>
                        <a:pt x="81" y="1875"/>
                      </a:lnTo>
                      <a:lnTo>
                        <a:pt x="0" y="1875"/>
                      </a:lnTo>
                      <a:lnTo>
                        <a:pt x="40" y="1658"/>
                      </a:lnTo>
                      <a:lnTo>
                        <a:pt x="81" y="1420"/>
                      </a:lnTo>
                      <a:lnTo>
                        <a:pt x="143" y="1257"/>
                      </a:lnTo>
                      <a:lnTo>
                        <a:pt x="143" y="964"/>
                      </a:lnTo>
                      <a:lnTo>
                        <a:pt x="208" y="699"/>
                      </a:lnTo>
                      <a:lnTo>
                        <a:pt x="292" y="403"/>
                      </a:lnTo>
                      <a:lnTo>
                        <a:pt x="478" y="0"/>
                      </a:lnTo>
                      <a:lnTo>
                        <a:pt x="588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3" name="Freeform 261"/>
                <p:cNvSpPr>
                  <a:spLocks/>
                </p:cNvSpPr>
                <p:nvPr/>
              </p:nvSpPr>
              <p:spPr bwMode="auto">
                <a:xfrm>
                  <a:off x="2723" y="3013"/>
                  <a:ext cx="173" cy="491"/>
                </a:xfrm>
                <a:custGeom>
                  <a:avLst/>
                  <a:gdLst>
                    <a:gd name="T0" fmla="*/ 0 w 1378"/>
                    <a:gd name="T1" fmla="*/ 0 h 3932"/>
                    <a:gd name="T2" fmla="*/ 0 w 1378"/>
                    <a:gd name="T3" fmla="*/ 0 h 3932"/>
                    <a:gd name="T4" fmla="*/ 0 w 1378"/>
                    <a:gd name="T5" fmla="*/ 0 h 3932"/>
                    <a:gd name="T6" fmla="*/ 0 w 1378"/>
                    <a:gd name="T7" fmla="*/ 0 h 3932"/>
                    <a:gd name="T8" fmla="*/ 0 w 1378"/>
                    <a:gd name="T9" fmla="*/ 0 h 3932"/>
                    <a:gd name="T10" fmla="*/ 0 w 1378"/>
                    <a:gd name="T11" fmla="*/ 0 h 3932"/>
                    <a:gd name="T12" fmla="*/ 0 w 1378"/>
                    <a:gd name="T13" fmla="*/ 0 h 3932"/>
                    <a:gd name="T14" fmla="*/ 0 w 1378"/>
                    <a:gd name="T15" fmla="*/ 0 h 3932"/>
                    <a:gd name="T16" fmla="*/ 0 w 1378"/>
                    <a:gd name="T17" fmla="*/ 0 h 3932"/>
                    <a:gd name="T18" fmla="*/ 0 w 1378"/>
                    <a:gd name="T19" fmla="*/ 0 h 3932"/>
                    <a:gd name="T20" fmla="*/ 0 w 1378"/>
                    <a:gd name="T21" fmla="*/ 0 h 3932"/>
                    <a:gd name="T22" fmla="*/ 0 w 1378"/>
                    <a:gd name="T23" fmla="*/ 0 h 3932"/>
                    <a:gd name="T24" fmla="*/ 0 w 1378"/>
                    <a:gd name="T25" fmla="*/ 0 h 3932"/>
                    <a:gd name="T26" fmla="*/ 0 w 1378"/>
                    <a:gd name="T27" fmla="*/ 0 h 3932"/>
                    <a:gd name="T28" fmla="*/ 0 w 1378"/>
                    <a:gd name="T29" fmla="*/ 0 h 39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378"/>
                    <a:gd name="T46" fmla="*/ 0 h 3932"/>
                    <a:gd name="T47" fmla="*/ 1378 w 1378"/>
                    <a:gd name="T48" fmla="*/ 3932 h 393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378" h="3932">
                      <a:moveTo>
                        <a:pt x="1378" y="0"/>
                      </a:moveTo>
                      <a:lnTo>
                        <a:pt x="1288" y="0"/>
                      </a:lnTo>
                      <a:lnTo>
                        <a:pt x="1080" y="423"/>
                      </a:lnTo>
                      <a:lnTo>
                        <a:pt x="756" y="1277"/>
                      </a:lnTo>
                      <a:lnTo>
                        <a:pt x="448" y="2161"/>
                      </a:lnTo>
                      <a:lnTo>
                        <a:pt x="204" y="2997"/>
                      </a:lnTo>
                      <a:lnTo>
                        <a:pt x="0" y="3932"/>
                      </a:lnTo>
                      <a:lnTo>
                        <a:pt x="62" y="3918"/>
                      </a:lnTo>
                      <a:lnTo>
                        <a:pt x="214" y="3196"/>
                      </a:lnTo>
                      <a:lnTo>
                        <a:pt x="433" y="2394"/>
                      </a:lnTo>
                      <a:lnTo>
                        <a:pt x="700" y="1583"/>
                      </a:lnTo>
                      <a:lnTo>
                        <a:pt x="952" y="911"/>
                      </a:lnTo>
                      <a:lnTo>
                        <a:pt x="1194" y="305"/>
                      </a:lnTo>
                      <a:lnTo>
                        <a:pt x="1319" y="61"/>
                      </a:lnTo>
                      <a:lnTo>
                        <a:pt x="137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4" name="Freeform 262"/>
                <p:cNvSpPr>
                  <a:spLocks/>
                </p:cNvSpPr>
                <p:nvPr/>
              </p:nvSpPr>
              <p:spPr bwMode="auto">
                <a:xfrm>
                  <a:off x="3005" y="3007"/>
                  <a:ext cx="192" cy="136"/>
                </a:xfrm>
                <a:custGeom>
                  <a:avLst/>
                  <a:gdLst>
                    <a:gd name="T0" fmla="*/ 0 w 1538"/>
                    <a:gd name="T1" fmla="*/ 0 h 1087"/>
                    <a:gd name="T2" fmla="*/ 0 w 1538"/>
                    <a:gd name="T3" fmla="*/ 0 h 1087"/>
                    <a:gd name="T4" fmla="*/ 0 w 1538"/>
                    <a:gd name="T5" fmla="*/ 0 h 1087"/>
                    <a:gd name="T6" fmla="*/ 0 w 1538"/>
                    <a:gd name="T7" fmla="*/ 0 h 1087"/>
                    <a:gd name="T8" fmla="*/ 0 w 1538"/>
                    <a:gd name="T9" fmla="*/ 0 h 1087"/>
                    <a:gd name="T10" fmla="*/ 0 w 1538"/>
                    <a:gd name="T11" fmla="*/ 0 h 1087"/>
                    <a:gd name="T12" fmla="*/ 0 w 1538"/>
                    <a:gd name="T13" fmla="*/ 0 h 1087"/>
                    <a:gd name="T14" fmla="*/ 0 w 1538"/>
                    <a:gd name="T15" fmla="*/ 0 h 1087"/>
                    <a:gd name="T16" fmla="*/ 0 w 1538"/>
                    <a:gd name="T17" fmla="*/ 0 h 1087"/>
                    <a:gd name="T18" fmla="*/ 0 w 1538"/>
                    <a:gd name="T19" fmla="*/ 0 h 1087"/>
                    <a:gd name="T20" fmla="*/ 0 w 1538"/>
                    <a:gd name="T21" fmla="*/ 0 h 1087"/>
                    <a:gd name="T22" fmla="*/ 0 w 1538"/>
                    <a:gd name="T23" fmla="*/ 0 h 1087"/>
                    <a:gd name="T24" fmla="*/ 0 w 1538"/>
                    <a:gd name="T25" fmla="*/ 0 h 1087"/>
                    <a:gd name="T26" fmla="*/ 0 w 1538"/>
                    <a:gd name="T27" fmla="*/ 0 h 1087"/>
                    <a:gd name="T28" fmla="*/ 0 w 1538"/>
                    <a:gd name="T29" fmla="*/ 0 h 1087"/>
                    <a:gd name="T30" fmla="*/ 0 w 1538"/>
                    <a:gd name="T31" fmla="*/ 0 h 1087"/>
                    <a:gd name="T32" fmla="*/ 0 w 1538"/>
                    <a:gd name="T33" fmla="*/ 0 h 1087"/>
                    <a:gd name="T34" fmla="*/ 0 w 1538"/>
                    <a:gd name="T35" fmla="*/ 0 h 1087"/>
                    <a:gd name="T36" fmla="*/ 0 w 1538"/>
                    <a:gd name="T37" fmla="*/ 0 h 1087"/>
                    <a:gd name="T38" fmla="*/ 0 w 1538"/>
                    <a:gd name="T39" fmla="*/ 0 h 1087"/>
                    <a:gd name="T40" fmla="*/ 0 w 1538"/>
                    <a:gd name="T41" fmla="*/ 0 h 1087"/>
                    <a:gd name="T42" fmla="*/ 0 w 1538"/>
                    <a:gd name="T43" fmla="*/ 0 h 1087"/>
                    <a:gd name="T44" fmla="*/ 0 w 1538"/>
                    <a:gd name="T45" fmla="*/ 0 h 1087"/>
                    <a:gd name="T46" fmla="*/ 0 w 1538"/>
                    <a:gd name="T47" fmla="*/ 0 h 1087"/>
                    <a:gd name="T48" fmla="*/ 0 w 1538"/>
                    <a:gd name="T49" fmla="*/ 0 h 1087"/>
                    <a:gd name="T50" fmla="*/ 0 w 1538"/>
                    <a:gd name="T51" fmla="*/ 0 h 1087"/>
                    <a:gd name="T52" fmla="*/ 0 w 1538"/>
                    <a:gd name="T53" fmla="*/ 0 h 1087"/>
                    <a:gd name="T54" fmla="*/ 0 w 1538"/>
                    <a:gd name="T55" fmla="*/ 0 h 1087"/>
                    <a:gd name="T56" fmla="*/ 0 w 1538"/>
                    <a:gd name="T57" fmla="*/ 0 h 1087"/>
                    <a:gd name="T58" fmla="*/ 0 w 1538"/>
                    <a:gd name="T59" fmla="*/ 0 h 1087"/>
                    <a:gd name="T60" fmla="*/ 0 w 1538"/>
                    <a:gd name="T61" fmla="*/ 0 h 1087"/>
                    <a:gd name="T62" fmla="*/ 0 w 1538"/>
                    <a:gd name="T63" fmla="*/ 0 h 1087"/>
                    <a:gd name="T64" fmla="*/ 0 w 1538"/>
                    <a:gd name="T65" fmla="*/ 0 h 1087"/>
                    <a:gd name="T66" fmla="*/ 0 w 1538"/>
                    <a:gd name="T67" fmla="*/ 0 h 1087"/>
                    <a:gd name="T68" fmla="*/ 0 w 1538"/>
                    <a:gd name="T69" fmla="*/ 0 h 1087"/>
                    <a:gd name="T70" fmla="*/ 0 w 1538"/>
                    <a:gd name="T71" fmla="*/ 0 h 1087"/>
                    <a:gd name="T72" fmla="*/ 0 w 1538"/>
                    <a:gd name="T73" fmla="*/ 0 h 1087"/>
                    <a:gd name="T74" fmla="*/ 0 w 1538"/>
                    <a:gd name="T75" fmla="*/ 0 h 1087"/>
                    <a:gd name="T76" fmla="*/ 0 w 1538"/>
                    <a:gd name="T77" fmla="*/ 0 h 1087"/>
                    <a:gd name="T78" fmla="*/ 0 w 1538"/>
                    <a:gd name="T79" fmla="*/ 0 h 1087"/>
                    <a:gd name="T80" fmla="*/ 0 w 1538"/>
                    <a:gd name="T81" fmla="*/ 0 h 1087"/>
                    <a:gd name="T82" fmla="*/ 0 w 1538"/>
                    <a:gd name="T83" fmla="*/ 0 h 1087"/>
                    <a:gd name="T84" fmla="*/ 0 w 1538"/>
                    <a:gd name="T85" fmla="*/ 0 h 1087"/>
                    <a:gd name="T86" fmla="*/ 0 w 1538"/>
                    <a:gd name="T87" fmla="*/ 0 h 1087"/>
                    <a:gd name="T88" fmla="*/ 0 w 1538"/>
                    <a:gd name="T89" fmla="*/ 0 h 1087"/>
                    <a:gd name="T90" fmla="*/ 0 w 1538"/>
                    <a:gd name="T91" fmla="*/ 0 h 1087"/>
                    <a:gd name="T92" fmla="*/ 0 w 1538"/>
                    <a:gd name="T93" fmla="*/ 0 h 1087"/>
                    <a:gd name="T94" fmla="*/ 0 w 1538"/>
                    <a:gd name="T95" fmla="*/ 0 h 1087"/>
                    <a:gd name="T96" fmla="*/ 0 w 1538"/>
                    <a:gd name="T97" fmla="*/ 0 h 1087"/>
                    <a:gd name="T98" fmla="*/ 0 w 1538"/>
                    <a:gd name="T99" fmla="*/ 0 h 1087"/>
                    <a:gd name="T100" fmla="*/ 0 w 1538"/>
                    <a:gd name="T101" fmla="*/ 0 h 1087"/>
                    <a:gd name="T102" fmla="*/ 0 w 1538"/>
                    <a:gd name="T103" fmla="*/ 0 h 1087"/>
                    <a:gd name="T104" fmla="*/ 0 w 1538"/>
                    <a:gd name="T105" fmla="*/ 0 h 1087"/>
                    <a:gd name="T106" fmla="*/ 0 w 1538"/>
                    <a:gd name="T107" fmla="*/ 0 h 1087"/>
                    <a:gd name="T108" fmla="*/ 0 w 1538"/>
                    <a:gd name="T109" fmla="*/ 0 h 1087"/>
                    <a:gd name="T110" fmla="*/ 0 w 1538"/>
                    <a:gd name="T111" fmla="*/ 0 h 1087"/>
                    <a:gd name="T112" fmla="*/ 0 w 1538"/>
                    <a:gd name="T113" fmla="*/ 0 h 1087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1538"/>
                    <a:gd name="T172" fmla="*/ 0 h 1087"/>
                    <a:gd name="T173" fmla="*/ 1538 w 1538"/>
                    <a:gd name="T174" fmla="*/ 1087 h 1087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1538" h="1087">
                      <a:moveTo>
                        <a:pt x="1390" y="145"/>
                      </a:moveTo>
                      <a:lnTo>
                        <a:pt x="1334" y="105"/>
                      </a:lnTo>
                      <a:lnTo>
                        <a:pt x="1298" y="115"/>
                      </a:lnTo>
                      <a:lnTo>
                        <a:pt x="1298" y="193"/>
                      </a:lnTo>
                      <a:lnTo>
                        <a:pt x="1396" y="530"/>
                      </a:lnTo>
                      <a:lnTo>
                        <a:pt x="1286" y="588"/>
                      </a:lnTo>
                      <a:lnTo>
                        <a:pt x="1123" y="599"/>
                      </a:lnTo>
                      <a:lnTo>
                        <a:pt x="874" y="543"/>
                      </a:lnTo>
                      <a:lnTo>
                        <a:pt x="619" y="441"/>
                      </a:lnTo>
                      <a:lnTo>
                        <a:pt x="433" y="311"/>
                      </a:lnTo>
                      <a:lnTo>
                        <a:pt x="362" y="179"/>
                      </a:lnTo>
                      <a:lnTo>
                        <a:pt x="374" y="90"/>
                      </a:lnTo>
                      <a:lnTo>
                        <a:pt x="418" y="44"/>
                      </a:lnTo>
                      <a:lnTo>
                        <a:pt x="522" y="56"/>
                      </a:lnTo>
                      <a:lnTo>
                        <a:pt x="749" y="115"/>
                      </a:lnTo>
                      <a:lnTo>
                        <a:pt x="953" y="115"/>
                      </a:lnTo>
                      <a:lnTo>
                        <a:pt x="1123" y="70"/>
                      </a:lnTo>
                      <a:lnTo>
                        <a:pt x="1192" y="16"/>
                      </a:lnTo>
                      <a:lnTo>
                        <a:pt x="980" y="70"/>
                      </a:lnTo>
                      <a:lnTo>
                        <a:pt x="830" y="70"/>
                      </a:lnTo>
                      <a:lnTo>
                        <a:pt x="626" y="56"/>
                      </a:lnTo>
                      <a:lnTo>
                        <a:pt x="433" y="0"/>
                      </a:lnTo>
                      <a:lnTo>
                        <a:pt x="362" y="26"/>
                      </a:lnTo>
                      <a:lnTo>
                        <a:pt x="341" y="105"/>
                      </a:lnTo>
                      <a:lnTo>
                        <a:pt x="341" y="193"/>
                      </a:lnTo>
                      <a:lnTo>
                        <a:pt x="410" y="338"/>
                      </a:lnTo>
                      <a:lnTo>
                        <a:pt x="570" y="489"/>
                      </a:lnTo>
                      <a:lnTo>
                        <a:pt x="953" y="675"/>
                      </a:lnTo>
                      <a:lnTo>
                        <a:pt x="1135" y="703"/>
                      </a:lnTo>
                      <a:lnTo>
                        <a:pt x="1171" y="866"/>
                      </a:lnTo>
                      <a:lnTo>
                        <a:pt x="1148" y="955"/>
                      </a:lnTo>
                      <a:lnTo>
                        <a:pt x="1060" y="1029"/>
                      </a:lnTo>
                      <a:lnTo>
                        <a:pt x="830" y="1043"/>
                      </a:lnTo>
                      <a:lnTo>
                        <a:pt x="494" y="970"/>
                      </a:lnTo>
                      <a:lnTo>
                        <a:pt x="197" y="812"/>
                      </a:lnTo>
                      <a:lnTo>
                        <a:pt x="92" y="662"/>
                      </a:lnTo>
                      <a:lnTo>
                        <a:pt x="51" y="530"/>
                      </a:lnTo>
                      <a:lnTo>
                        <a:pt x="92" y="441"/>
                      </a:lnTo>
                      <a:lnTo>
                        <a:pt x="286" y="311"/>
                      </a:lnTo>
                      <a:lnTo>
                        <a:pt x="44" y="426"/>
                      </a:lnTo>
                      <a:lnTo>
                        <a:pt x="0" y="515"/>
                      </a:lnTo>
                      <a:lnTo>
                        <a:pt x="92" y="774"/>
                      </a:lnTo>
                      <a:lnTo>
                        <a:pt x="242" y="906"/>
                      </a:lnTo>
                      <a:lnTo>
                        <a:pt x="467" y="1015"/>
                      </a:lnTo>
                      <a:lnTo>
                        <a:pt x="830" y="1087"/>
                      </a:lnTo>
                      <a:lnTo>
                        <a:pt x="1042" y="1087"/>
                      </a:lnTo>
                      <a:lnTo>
                        <a:pt x="1192" y="1043"/>
                      </a:lnTo>
                      <a:lnTo>
                        <a:pt x="1260" y="970"/>
                      </a:lnTo>
                      <a:lnTo>
                        <a:pt x="1286" y="884"/>
                      </a:lnTo>
                      <a:lnTo>
                        <a:pt x="1280" y="733"/>
                      </a:lnTo>
                      <a:lnTo>
                        <a:pt x="1245" y="675"/>
                      </a:lnTo>
                      <a:lnTo>
                        <a:pt x="1439" y="644"/>
                      </a:lnTo>
                      <a:lnTo>
                        <a:pt x="1528" y="573"/>
                      </a:lnTo>
                      <a:lnTo>
                        <a:pt x="1538" y="467"/>
                      </a:lnTo>
                      <a:lnTo>
                        <a:pt x="1520" y="378"/>
                      </a:lnTo>
                      <a:lnTo>
                        <a:pt x="1439" y="204"/>
                      </a:lnTo>
                      <a:lnTo>
                        <a:pt x="1390" y="14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5" name="Freeform 263"/>
                <p:cNvSpPr>
                  <a:spLocks/>
                </p:cNvSpPr>
                <p:nvPr/>
              </p:nvSpPr>
              <p:spPr bwMode="auto">
                <a:xfrm>
                  <a:off x="2728" y="3090"/>
                  <a:ext cx="390" cy="414"/>
                </a:xfrm>
                <a:custGeom>
                  <a:avLst/>
                  <a:gdLst>
                    <a:gd name="T0" fmla="*/ 0 w 3124"/>
                    <a:gd name="T1" fmla="*/ 0 h 3314"/>
                    <a:gd name="T2" fmla="*/ 0 w 3124"/>
                    <a:gd name="T3" fmla="*/ 0 h 3314"/>
                    <a:gd name="T4" fmla="*/ 0 w 3124"/>
                    <a:gd name="T5" fmla="*/ 0 h 3314"/>
                    <a:gd name="T6" fmla="*/ 0 w 3124"/>
                    <a:gd name="T7" fmla="*/ 0 h 3314"/>
                    <a:gd name="T8" fmla="*/ 0 w 3124"/>
                    <a:gd name="T9" fmla="*/ 0 h 3314"/>
                    <a:gd name="T10" fmla="*/ 0 w 3124"/>
                    <a:gd name="T11" fmla="*/ 0 h 3314"/>
                    <a:gd name="T12" fmla="*/ 0 w 3124"/>
                    <a:gd name="T13" fmla="*/ 0 h 3314"/>
                    <a:gd name="T14" fmla="*/ 0 w 3124"/>
                    <a:gd name="T15" fmla="*/ 0 h 3314"/>
                    <a:gd name="T16" fmla="*/ 0 w 3124"/>
                    <a:gd name="T17" fmla="*/ 0 h 3314"/>
                    <a:gd name="T18" fmla="*/ 0 w 3124"/>
                    <a:gd name="T19" fmla="*/ 0 h 3314"/>
                    <a:gd name="T20" fmla="*/ 0 w 3124"/>
                    <a:gd name="T21" fmla="*/ 0 h 3314"/>
                    <a:gd name="T22" fmla="*/ 0 w 3124"/>
                    <a:gd name="T23" fmla="*/ 0 h 3314"/>
                    <a:gd name="T24" fmla="*/ 0 w 3124"/>
                    <a:gd name="T25" fmla="*/ 0 h 3314"/>
                    <a:gd name="T26" fmla="*/ 0 w 3124"/>
                    <a:gd name="T27" fmla="*/ 0 h 3314"/>
                    <a:gd name="T28" fmla="*/ 0 w 3124"/>
                    <a:gd name="T29" fmla="*/ 0 h 3314"/>
                    <a:gd name="T30" fmla="*/ 0 w 3124"/>
                    <a:gd name="T31" fmla="*/ 0 h 3314"/>
                    <a:gd name="T32" fmla="*/ 0 w 3124"/>
                    <a:gd name="T33" fmla="*/ 0 h 3314"/>
                    <a:gd name="T34" fmla="*/ 0 w 3124"/>
                    <a:gd name="T35" fmla="*/ 0 h 3314"/>
                    <a:gd name="T36" fmla="*/ 0 w 3124"/>
                    <a:gd name="T37" fmla="*/ 0 h 3314"/>
                    <a:gd name="T38" fmla="*/ 0 w 3124"/>
                    <a:gd name="T39" fmla="*/ 0 h 3314"/>
                    <a:gd name="T40" fmla="*/ 0 w 3124"/>
                    <a:gd name="T41" fmla="*/ 0 h 3314"/>
                    <a:gd name="T42" fmla="*/ 0 w 3124"/>
                    <a:gd name="T43" fmla="*/ 0 h 3314"/>
                    <a:gd name="T44" fmla="*/ 0 w 3124"/>
                    <a:gd name="T45" fmla="*/ 0 h 3314"/>
                    <a:gd name="T46" fmla="*/ 0 w 3124"/>
                    <a:gd name="T47" fmla="*/ 0 h 3314"/>
                    <a:gd name="T48" fmla="*/ 0 w 3124"/>
                    <a:gd name="T49" fmla="*/ 0 h 3314"/>
                    <a:gd name="T50" fmla="*/ 0 w 3124"/>
                    <a:gd name="T51" fmla="*/ 0 h 3314"/>
                    <a:gd name="T52" fmla="*/ 0 w 3124"/>
                    <a:gd name="T53" fmla="*/ 0 h 3314"/>
                    <a:gd name="T54" fmla="*/ 0 w 3124"/>
                    <a:gd name="T55" fmla="*/ 0 h 3314"/>
                    <a:gd name="T56" fmla="*/ 0 w 3124"/>
                    <a:gd name="T57" fmla="*/ 0 h 3314"/>
                    <a:gd name="T58" fmla="*/ 0 w 3124"/>
                    <a:gd name="T59" fmla="*/ 0 h 3314"/>
                    <a:gd name="T60" fmla="*/ 0 w 3124"/>
                    <a:gd name="T61" fmla="*/ 0 h 3314"/>
                    <a:gd name="T62" fmla="*/ 0 w 3124"/>
                    <a:gd name="T63" fmla="*/ 0 h 3314"/>
                    <a:gd name="T64" fmla="*/ 0 w 3124"/>
                    <a:gd name="T65" fmla="*/ 0 h 3314"/>
                    <a:gd name="T66" fmla="*/ 0 w 3124"/>
                    <a:gd name="T67" fmla="*/ 0 h 3314"/>
                    <a:gd name="T68" fmla="*/ 0 w 3124"/>
                    <a:gd name="T69" fmla="*/ 0 h 3314"/>
                    <a:gd name="T70" fmla="*/ 0 w 3124"/>
                    <a:gd name="T71" fmla="*/ 0 h 3314"/>
                    <a:gd name="T72" fmla="*/ 0 w 3124"/>
                    <a:gd name="T73" fmla="*/ 0 h 3314"/>
                    <a:gd name="T74" fmla="*/ 0 w 3124"/>
                    <a:gd name="T75" fmla="*/ 0 h 3314"/>
                    <a:gd name="T76" fmla="*/ 0 w 3124"/>
                    <a:gd name="T77" fmla="*/ 0 h 3314"/>
                    <a:gd name="T78" fmla="*/ 0 w 3124"/>
                    <a:gd name="T79" fmla="*/ 0 h 3314"/>
                    <a:gd name="T80" fmla="*/ 0 w 3124"/>
                    <a:gd name="T81" fmla="*/ 0 h 3314"/>
                    <a:gd name="T82" fmla="*/ 0 w 3124"/>
                    <a:gd name="T83" fmla="*/ 0 h 3314"/>
                    <a:gd name="T84" fmla="*/ 0 w 3124"/>
                    <a:gd name="T85" fmla="*/ 0 h 3314"/>
                    <a:gd name="T86" fmla="*/ 0 w 3124"/>
                    <a:gd name="T87" fmla="*/ 0 h 3314"/>
                    <a:gd name="T88" fmla="*/ 0 w 3124"/>
                    <a:gd name="T89" fmla="*/ 0 h 3314"/>
                    <a:gd name="T90" fmla="*/ 0 w 3124"/>
                    <a:gd name="T91" fmla="*/ 0 h 3314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124"/>
                    <a:gd name="T139" fmla="*/ 0 h 3314"/>
                    <a:gd name="T140" fmla="*/ 3124 w 3124"/>
                    <a:gd name="T141" fmla="*/ 3314 h 3314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124" h="3314">
                      <a:moveTo>
                        <a:pt x="2271" y="0"/>
                      </a:moveTo>
                      <a:lnTo>
                        <a:pt x="2135" y="59"/>
                      </a:lnTo>
                      <a:lnTo>
                        <a:pt x="2054" y="150"/>
                      </a:lnTo>
                      <a:lnTo>
                        <a:pt x="2034" y="234"/>
                      </a:lnTo>
                      <a:lnTo>
                        <a:pt x="2042" y="353"/>
                      </a:lnTo>
                      <a:lnTo>
                        <a:pt x="2078" y="438"/>
                      </a:lnTo>
                      <a:lnTo>
                        <a:pt x="1961" y="481"/>
                      </a:lnTo>
                      <a:lnTo>
                        <a:pt x="1942" y="540"/>
                      </a:lnTo>
                      <a:lnTo>
                        <a:pt x="1942" y="619"/>
                      </a:lnTo>
                      <a:lnTo>
                        <a:pt x="1976" y="689"/>
                      </a:lnTo>
                      <a:lnTo>
                        <a:pt x="2271" y="995"/>
                      </a:lnTo>
                      <a:lnTo>
                        <a:pt x="1871" y="2084"/>
                      </a:lnTo>
                      <a:lnTo>
                        <a:pt x="1502" y="2202"/>
                      </a:lnTo>
                      <a:lnTo>
                        <a:pt x="1044" y="2423"/>
                      </a:lnTo>
                      <a:lnTo>
                        <a:pt x="605" y="2700"/>
                      </a:lnTo>
                      <a:lnTo>
                        <a:pt x="247" y="2995"/>
                      </a:lnTo>
                      <a:lnTo>
                        <a:pt x="18" y="3229"/>
                      </a:lnTo>
                      <a:lnTo>
                        <a:pt x="0" y="3314"/>
                      </a:lnTo>
                      <a:lnTo>
                        <a:pt x="256" y="3084"/>
                      </a:lnTo>
                      <a:lnTo>
                        <a:pt x="734" y="2712"/>
                      </a:lnTo>
                      <a:lnTo>
                        <a:pt x="1179" y="2452"/>
                      </a:lnTo>
                      <a:lnTo>
                        <a:pt x="1515" y="2305"/>
                      </a:lnTo>
                      <a:lnTo>
                        <a:pt x="1942" y="2158"/>
                      </a:lnTo>
                      <a:lnTo>
                        <a:pt x="2113" y="1614"/>
                      </a:lnTo>
                      <a:lnTo>
                        <a:pt x="2320" y="1084"/>
                      </a:lnTo>
                      <a:lnTo>
                        <a:pt x="2528" y="733"/>
                      </a:lnTo>
                      <a:lnTo>
                        <a:pt x="2921" y="733"/>
                      </a:lnTo>
                      <a:lnTo>
                        <a:pt x="3058" y="689"/>
                      </a:lnTo>
                      <a:lnTo>
                        <a:pt x="3106" y="629"/>
                      </a:lnTo>
                      <a:lnTo>
                        <a:pt x="3124" y="540"/>
                      </a:lnTo>
                      <a:lnTo>
                        <a:pt x="3106" y="481"/>
                      </a:lnTo>
                      <a:lnTo>
                        <a:pt x="3020" y="397"/>
                      </a:lnTo>
                      <a:lnTo>
                        <a:pt x="2976" y="397"/>
                      </a:lnTo>
                      <a:lnTo>
                        <a:pt x="3058" y="499"/>
                      </a:lnTo>
                      <a:lnTo>
                        <a:pt x="3050" y="588"/>
                      </a:lnTo>
                      <a:lnTo>
                        <a:pt x="2949" y="659"/>
                      </a:lnTo>
                      <a:lnTo>
                        <a:pt x="2861" y="673"/>
                      </a:lnTo>
                      <a:lnTo>
                        <a:pt x="2665" y="644"/>
                      </a:lnTo>
                      <a:lnTo>
                        <a:pt x="2427" y="570"/>
                      </a:lnTo>
                      <a:lnTo>
                        <a:pt x="2264" y="481"/>
                      </a:lnTo>
                      <a:lnTo>
                        <a:pt x="2126" y="381"/>
                      </a:lnTo>
                      <a:lnTo>
                        <a:pt x="2090" y="262"/>
                      </a:lnTo>
                      <a:lnTo>
                        <a:pt x="2105" y="150"/>
                      </a:lnTo>
                      <a:lnTo>
                        <a:pt x="2161" y="89"/>
                      </a:lnTo>
                      <a:lnTo>
                        <a:pt x="2291" y="59"/>
                      </a:lnTo>
                      <a:lnTo>
                        <a:pt x="227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6" name="Freeform 264"/>
                <p:cNvSpPr>
                  <a:spLocks/>
                </p:cNvSpPr>
                <p:nvPr/>
              </p:nvSpPr>
              <p:spPr bwMode="auto">
                <a:xfrm>
                  <a:off x="3031" y="3180"/>
                  <a:ext cx="97" cy="88"/>
                </a:xfrm>
                <a:custGeom>
                  <a:avLst/>
                  <a:gdLst>
                    <a:gd name="T0" fmla="*/ 0 w 773"/>
                    <a:gd name="T1" fmla="*/ 0 h 704"/>
                    <a:gd name="T2" fmla="*/ 0 w 773"/>
                    <a:gd name="T3" fmla="*/ 0 h 704"/>
                    <a:gd name="T4" fmla="*/ 0 w 773"/>
                    <a:gd name="T5" fmla="*/ 0 h 704"/>
                    <a:gd name="T6" fmla="*/ 0 w 773"/>
                    <a:gd name="T7" fmla="*/ 0 h 704"/>
                    <a:gd name="T8" fmla="*/ 0 w 773"/>
                    <a:gd name="T9" fmla="*/ 0 h 704"/>
                    <a:gd name="T10" fmla="*/ 0 w 773"/>
                    <a:gd name="T11" fmla="*/ 0 h 704"/>
                    <a:gd name="T12" fmla="*/ 0 w 773"/>
                    <a:gd name="T13" fmla="*/ 0 h 704"/>
                    <a:gd name="T14" fmla="*/ 0 w 773"/>
                    <a:gd name="T15" fmla="*/ 0 h 704"/>
                    <a:gd name="T16" fmla="*/ 0 w 773"/>
                    <a:gd name="T17" fmla="*/ 0 h 704"/>
                    <a:gd name="T18" fmla="*/ 0 w 773"/>
                    <a:gd name="T19" fmla="*/ 0 h 704"/>
                    <a:gd name="T20" fmla="*/ 0 w 773"/>
                    <a:gd name="T21" fmla="*/ 0 h 704"/>
                    <a:gd name="T22" fmla="*/ 0 w 773"/>
                    <a:gd name="T23" fmla="*/ 0 h 704"/>
                    <a:gd name="T24" fmla="*/ 0 w 773"/>
                    <a:gd name="T25" fmla="*/ 0 h 704"/>
                    <a:gd name="T26" fmla="*/ 0 w 773"/>
                    <a:gd name="T27" fmla="*/ 0 h 704"/>
                    <a:gd name="T28" fmla="*/ 0 w 773"/>
                    <a:gd name="T29" fmla="*/ 0 h 704"/>
                    <a:gd name="T30" fmla="*/ 0 w 773"/>
                    <a:gd name="T31" fmla="*/ 0 h 704"/>
                    <a:gd name="T32" fmla="*/ 0 w 773"/>
                    <a:gd name="T33" fmla="*/ 0 h 704"/>
                    <a:gd name="T34" fmla="*/ 0 w 773"/>
                    <a:gd name="T35" fmla="*/ 0 h 704"/>
                    <a:gd name="T36" fmla="*/ 0 w 773"/>
                    <a:gd name="T37" fmla="*/ 0 h 704"/>
                    <a:gd name="T38" fmla="*/ 0 w 773"/>
                    <a:gd name="T39" fmla="*/ 0 h 704"/>
                    <a:gd name="T40" fmla="*/ 0 w 773"/>
                    <a:gd name="T41" fmla="*/ 0 h 70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73"/>
                    <a:gd name="T64" fmla="*/ 0 h 704"/>
                    <a:gd name="T65" fmla="*/ 773 w 773"/>
                    <a:gd name="T66" fmla="*/ 704 h 70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73" h="704">
                      <a:moveTo>
                        <a:pt x="412" y="0"/>
                      </a:moveTo>
                      <a:lnTo>
                        <a:pt x="500" y="216"/>
                      </a:lnTo>
                      <a:lnTo>
                        <a:pt x="653" y="437"/>
                      </a:lnTo>
                      <a:lnTo>
                        <a:pt x="773" y="600"/>
                      </a:lnTo>
                      <a:lnTo>
                        <a:pt x="653" y="704"/>
                      </a:lnTo>
                      <a:lnTo>
                        <a:pt x="478" y="669"/>
                      </a:lnTo>
                      <a:lnTo>
                        <a:pt x="260" y="482"/>
                      </a:lnTo>
                      <a:lnTo>
                        <a:pt x="79" y="262"/>
                      </a:lnTo>
                      <a:lnTo>
                        <a:pt x="0" y="111"/>
                      </a:lnTo>
                      <a:lnTo>
                        <a:pt x="35" y="57"/>
                      </a:lnTo>
                      <a:lnTo>
                        <a:pt x="124" y="244"/>
                      </a:lnTo>
                      <a:lnTo>
                        <a:pt x="260" y="407"/>
                      </a:lnTo>
                      <a:lnTo>
                        <a:pt x="419" y="556"/>
                      </a:lnTo>
                      <a:lnTo>
                        <a:pt x="570" y="619"/>
                      </a:lnTo>
                      <a:lnTo>
                        <a:pt x="667" y="600"/>
                      </a:lnTo>
                      <a:lnTo>
                        <a:pt x="679" y="556"/>
                      </a:lnTo>
                      <a:lnTo>
                        <a:pt x="631" y="465"/>
                      </a:lnTo>
                      <a:lnTo>
                        <a:pt x="512" y="292"/>
                      </a:lnTo>
                      <a:lnTo>
                        <a:pt x="419" y="101"/>
                      </a:lnTo>
                      <a:lnTo>
                        <a:pt x="363" y="0"/>
                      </a:lnTo>
                      <a:lnTo>
                        <a:pt x="41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7" name="Freeform 265"/>
                <p:cNvSpPr>
                  <a:spLocks/>
                </p:cNvSpPr>
                <p:nvPr/>
              </p:nvSpPr>
              <p:spPr bwMode="auto">
                <a:xfrm>
                  <a:off x="2956" y="2182"/>
                  <a:ext cx="120" cy="110"/>
                </a:xfrm>
                <a:custGeom>
                  <a:avLst/>
                  <a:gdLst>
                    <a:gd name="T0" fmla="*/ 0 w 958"/>
                    <a:gd name="T1" fmla="*/ 0 h 884"/>
                    <a:gd name="T2" fmla="*/ 0 w 958"/>
                    <a:gd name="T3" fmla="*/ 0 h 884"/>
                    <a:gd name="T4" fmla="*/ 0 w 958"/>
                    <a:gd name="T5" fmla="*/ 0 h 884"/>
                    <a:gd name="T6" fmla="*/ 0 w 958"/>
                    <a:gd name="T7" fmla="*/ 0 h 884"/>
                    <a:gd name="T8" fmla="*/ 0 w 958"/>
                    <a:gd name="T9" fmla="*/ 0 h 884"/>
                    <a:gd name="T10" fmla="*/ 0 w 958"/>
                    <a:gd name="T11" fmla="*/ 0 h 884"/>
                    <a:gd name="T12" fmla="*/ 0 w 958"/>
                    <a:gd name="T13" fmla="*/ 0 h 884"/>
                    <a:gd name="T14" fmla="*/ 0 w 958"/>
                    <a:gd name="T15" fmla="*/ 0 h 884"/>
                    <a:gd name="T16" fmla="*/ 0 w 958"/>
                    <a:gd name="T17" fmla="*/ 0 h 884"/>
                    <a:gd name="T18" fmla="*/ 0 w 958"/>
                    <a:gd name="T19" fmla="*/ 0 h 884"/>
                    <a:gd name="T20" fmla="*/ 0 w 958"/>
                    <a:gd name="T21" fmla="*/ 0 h 884"/>
                    <a:gd name="T22" fmla="*/ 0 w 958"/>
                    <a:gd name="T23" fmla="*/ 0 h 884"/>
                    <a:gd name="T24" fmla="*/ 0 w 958"/>
                    <a:gd name="T25" fmla="*/ 0 h 884"/>
                    <a:gd name="T26" fmla="*/ 0 w 958"/>
                    <a:gd name="T27" fmla="*/ 0 h 884"/>
                    <a:gd name="T28" fmla="*/ 0 w 958"/>
                    <a:gd name="T29" fmla="*/ 0 h 884"/>
                    <a:gd name="T30" fmla="*/ 0 w 958"/>
                    <a:gd name="T31" fmla="*/ 0 h 884"/>
                    <a:gd name="T32" fmla="*/ 0 w 958"/>
                    <a:gd name="T33" fmla="*/ 0 h 88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8"/>
                    <a:gd name="T52" fmla="*/ 0 h 884"/>
                    <a:gd name="T53" fmla="*/ 958 w 958"/>
                    <a:gd name="T54" fmla="*/ 884 h 88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8" h="884">
                      <a:moveTo>
                        <a:pt x="917" y="290"/>
                      </a:moveTo>
                      <a:lnTo>
                        <a:pt x="717" y="385"/>
                      </a:lnTo>
                      <a:lnTo>
                        <a:pt x="509" y="538"/>
                      </a:lnTo>
                      <a:lnTo>
                        <a:pt x="314" y="703"/>
                      </a:lnTo>
                      <a:lnTo>
                        <a:pt x="199" y="841"/>
                      </a:lnTo>
                      <a:lnTo>
                        <a:pt x="120" y="830"/>
                      </a:lnTo>
                      <a:lnTo>
                        <a:pt x="28" y="884"/>
                      </a:lnTo>
                      <a:lnTo>
                        <a:pt x="0" y="874"/>
                      </a:lnTo>
                      <a:lnTo>
                        <a:pt x="191" y="566"/>
                      </a:lnTo>
                      <a:lnTo>
                        <a:pt x="451" y="260"/>
                      </a:lnTo>
                      <a:lnTo>
                        <a:pt x="665" y="70"/>
                      </a:lnTo>
                      <a:lnTo>
                        <a:pt x="805" y="0"/>
                      </a:lnTo>
                      <a:lnTo>
                        <a:pt x="858" y="9"/>
                      </a:lnTo>
                      <a:lnTo>
                        <a:pt x="917" y="70"/>
                      </a:lnTo>
                      <a:lnTo>
                        <a:pt x="958" y="190"/>
                      </a:lnTo>
                      <a:lnTo>
                        <a:pt x="940" y="246"/>
                      </a:lnTo>
                      <a:lnTo>
                        <a:pt x="917" y="2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8" name="Freeform 266"/>
                <p:cNvSpPr>
                  <a:spLocks/>
                </p:cNvSpPr>
                <p:nvPr/>
              </p:nvSpPr>
              <p:spPr bwMode="auto">
                <a:xfrm>
                  <a:off x="2928" y="2303"/>
                  <a:ext cx="24" cy="28"/>
                </a:xfrm>
                <a:custGeom>
                  <a:avLst/>
                  <a:gdLst>
                    <a:gd name="T0" fmla="*/ 0 w 197"/>
                    <a:gd name="T1" fmla="*/ 0 h 219"/>
                    <a:gd name="T2" fmla="*/ 0 w 197"/>
                    <a:gd name="T3" fmla="*/ 0 h 219"/>
                    <a:gd name="T4" fmla="*/ 0 w 197"/>
                    <a:gd name="T5" fmla="*/ 0 h 219"/>
                    <a:gd name="T6" fmla="*/ 0 w 197"/>
                    <a:gd name="T7" fmla="*/ 0 h 219"/>
                    <a:gd name="T8" fmla="*/ 0 w 197"/>
                    <a:gd name="T9" fmla="*/ 0 h 219"/>
                    <a:gd name="T10" fmla="*/ 0 w 197"/>
                    <a:gd name="T11" fmla="*/ 0 h 219"/>
                    <a:gd name="T12" fmla="*/ 0 w 197"/>
                    <a:gd name="T13" fmla="*/ 0 h 219"/>
                    <a:gd name="T14" fmla="*/ 0 w 197"/>
                    <a:gd name="T15" fmla="*/ 0 h 219"/>
                    <a:gd name="T16" fmla="*/ 0 w 197"/>
                    <a:gd name="T17" fmla="*/ 0 h 219"/>
                    <a:gd name="T18" fmla="*/ 0 w 197"/>
                    <a:gd name="T19" fmla="*/ 0 h 219"/>
                    <a:gd name="T20" fmla="*/ 0 w 197"/>
                    <a:gd name="T21" fmla="*/ 0 h 219"/>
                    <a:gd name="T22" fmla="*/ 0 w 197"/>
                    <a:gd name="T23" fmla="*/ 0 h 219"/>
                    <a:gd name="T24" fmla="*/ 0 w 197"/>
                    <a:gd name="T25" fmla="*/ 0 h 21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97"/>
                    <a:gd name="T40" fmla="*/ 0 h 219"/>
                    <a:gd name="T41" fmla="*/ 197 w 197"/>
                    <a:gd name="T42" fmla="*/ 219 h 219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97" h="219">
                      <a:moveTo>
                        <a:pt x="175" y="16"/>
                      </a:moveTo>
                      <a:lnTo>
                        <a:pt x="197" y="79"/>
                      </a:lnTo>
                      <a:lnTo>
                        <a:pt x="181" y="168"/>
                      </a:lnTo>
                      <a:lnTo>
                        <a:pt x="123" y="212"/>
                      </a:lnTo>
                      <a:lnTo>
                        <a:pt x="52" y="219"/>
                      </a:lnTo>
                      <a:lnTo>
                        <a:pt x="0" y="181"/>
                      </a:lnTo>
                      <a:lnTo>
                        <a:pt x="3" y="133"/>
                      </a:lnTo>
                      <a:lnTo>
                        <a:pt x="40" y="74"/>
                      </a:lnTo>
                      <a:lnTo>
                        <a:pt x="89" y="52"/>
                      </a:lnTo>
                      <a:lnTo>
                        <a:pt x="137" y="61"/>
                      </a:lnTo>
                      <a:lnTo>
                        <a:pt x="141" y="34"/>
                      </a:lnTo>
                      <a:lnTo>
                        <a:pt x="137" y="0"/>
                      </a:lnTo>
                      <a:lnTo>
                        <a:pt x="175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39" name="Freeform 267"/>
                <p:cNvSpPr>
                  <a:spLocks/>
                </p:cNvSpPr>
                <p:nvPr/>
              </p:nvSpPr>
              <p:spPr bwMode="auto">
                <a:xfrm>
                  <a:off x="3015" y="2238"/>
                  <a:ext cx="139" cy="75"/>
                </a:xfrm>
                <a:custGeom>
                  <a:avLst/>
                  <a:gdLst>
                    <a:gd name="T0" fmla="*/ 0 w 1111"/>
                    <a:gd name="T1" fmla="*/ 0 h 592"/>
                    <a:gd name="T2" fmla="*/ 0 w 1111"/>
                    <a:gd name="T3" fmla="*/ 0 h 592"/>
                    <a:gd name="T4" fmla="*/ 0 w 1111"/>
                    <a:gd name="T5" fmla="*/ 0 h 592"/>
                    <a:gd name="T6" fmla="*/ 0 w 1111"/>
                    <a:gd name="T7" fmla="*/ 0 h 592"/>
                    <a:gd name="T8" fmla="*/ 0 w 1111"/>
                    <a:gd name="T9" fmla="*/ 0 h 592"/>
                    <a:gd name="T10" fmla="*/ 0 w 1111"/>
                    <a:gd name="T11" fmla="*/ 0 h 592"/>
                    <a:gd name="T12" fmla="*/ 0 w 1111"/>
                    <a:gd name="T13" fmla="*/ 0 h 592"/>
                    <a:gd name="T14" fmla="*/ 0 w 1111"/>
                    <a:gd name="T15" fmla="*/ 0 h 592"/>
                    <a:gd name="T16" fmla="*/ 0 w 1111"/>
                    <a:gd name="T17" fmla="*/ 0 h 592"/>
                    <a:gd name="T18" fmla="*/ 0 w 1111"/>
                    <a:gd name="T19" fmla="*/ 0 h 592"/>
                    <a:gd name="T20" fmla="*/ 0 w 1111"/>
                    <a:gd name="T21" fmla="*/ 0 h 592"/>
                    <a:gd name="T22" fmla="*/ 0 w 1111"/>
                    <a:gd name="T23" fmla="*/ 0 h 592"/>
                    <a:gd name="T24" fmla="*/ 0 w 1111"/>
                    <a:gd name="T25" fmla="*/ 0 h 592"/>
                    <a:gd name="T26" fmla="*/ 0 w 1111"/>
                    <a:gd name="T27" fmla="*/ 0 h 592"/>
                    <a:gd name="T28" fmla="*/ 0 w 1111"/>
                    <a:gd name="T29" fmla="*/ 0 h 59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111"/>
                    <a:gd name="T46" fmla="*/ 0 h 592"/>
                    <a:gd name="T47" fmla="*/ 1111 w 1111"/>
                    <a:gd name="T48" fmla="*/ 592 h 59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111" h="592">
                      <a:moveTo>
                        <a:pt x="77" y="592"/>
                      </a:moveTo>
                      <a:lnTo>
                        <a:pt x="278" y="470"/>
                      </a:lnTo>
                      <a:lnTo>
                        <a:pt x="574" y="348"/>
                      </a:lnTo>
                      <a:lnTo>
                        <a:pt x="893" y="282"/>
                      </a:lnTo>
                      <a:lnTo>
                        <a:pt x="1066" y="264"/>
                      </a:lnTo>
                      <a:lnTo>
                        <a:pt x="1111" y="208"/>
                      </a:lnTo>
                      <a:lnTo>
                        <a:pt x="1096" y="89"/>
                      </a:lnTo>
                      <a:lnTo>
                        <a:pt x="1040" y="27"/>
                      </a:lnTo>
                      <a:lnTo>
                        <a:pt x="930" y="0"/>
                      </a:lnTo>
                      <a:lnTo>
                        <a:pt x="770" y="61"/>
                      </a:lnTo>
                      <a:lnTo>
                        <a:pt x="523" y="167"/>
                      </a:lnTo>
                      <a:lnTo>
                        <a:pt x="289" y="333"/>
                      </a:lnTo>
                      <a:lnTo>
                        <a:pt x="97" y="482"/>
                      </a:lnTo>
                      <a:lnTo>
                        <a:pt x="0" y="579"/>
                      </a:lnTo>
                      <a:lnTo>
                        <a:pt x="77" y="59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42040" name="Freeform 268"/>
                <p:cNvSpPr>
                  <a:spLocks/>
                </p:cNvSpPr>
                <p:nvPr/>
              </p:nvSpPr>
              <p:spPr bwMode="auto">
                <a:xfrm>
                  <a:off x="2977" y="2322"/>
                  <a:ext cx="26" cy="25"/>
                </a:xfrm>
                <a:custGeom>
                  <a:avLst/>
                  <a:gdLst>
                    <a:gd name="T0" fmla="*/ 0 w 208"/>
                    <a:gd name="T1" fmla="*/ 0 h 198"/>
                    <a:gd name="T2" fmla="*/ 0 w 208"/>
                    <a:gd name="T3" fmla="*/ 0 h 198"/>
                    <a:gd name="T4" fmla="*/ 0 w 208"/>
                    <a:gd name="T5" fmla="*/ 0 h 198"/>
                    <a:gd name="T6" fmla="*/ 0 w 208"/>
                    <a:gd name="T7" fmla="*/ 0 h 198"/>
                    <a:gd name="T8" fmla="*/ 0 w 208"/>
                    <a:gd name="T9" fmla="*/ 0 h 198"/>
                    <a:gd name="T10" fmla="*/ 0 w 208"/>
                    <a:gd name="T11" fmla="*/ 0 h 198"/>
                    <a:gd name="T12" fmla="*/ 0 w 208"/>
                    <a:gd name="T13" fmla="*/ 0 h 198"/>
                    <a:gd name="T14" fmla="*/ 0 w 208"/>
                    <a:gd name="T15" fmla="*/ 0 h 198"/>
                    <a:gd name="T16" fmla="*/ 0 w 208"/>
                    <a:gd name="T17" fmla="*/ 0 h 198"/>
                    <a:gd name="T18" fmla="*/ 0 w 208"/>
                    <a:gd name="T19" fmla="*/ 0 h 19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8"/>
                    <a:gd name="T31" fmla="*/ 0 h 198"/>
                    <a:gd name="T32" fmla="*/ 208 w 208"/>
                    <a:gd name="T33" fmla="*/ 198 h 19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8" h="198">
                      <a:moveTo>
                        <a:pt x="181" y="12"/>
                      </a:moveTo>
                      <a:lnTo>
                        <a:pt x="208" y="46"/>
                      </a:lnTo>
                      <a:lnTo>
                        <a:pt x="175" y="124"/>
                      </a:lnTo>
                      <a:lnTo>
                        <a:pt x="96" y="180"/>
                      </a:lnTo>
                      <a:lnTo>
                        <a:pt x="7" y="198"/>
                      </a:lnTo>
                      <a:lnTo>
                        <a:pt x="0" y="153"/>
                      </a:lnTo>
                      <a:lnTo>
                        <a:pt x="22" y="75"/>
                      </a:lnTo>
                      <a:lnTo>
                        <a:pt x="60" y="38"/>
                      </a:lnTo>
                      <a:lnTo>
                        <a:pt x="122" y="0"/>
                      </a:lnTo>
                      <a:lnTo>
                        <a:pt x="181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41997" name="Line 269"/>
            <p:cNvSpPr>
              <a:spLocks noChangeShapeType="1"/>
            </p:cNvSpPr>
            <p:nvPr/>
          </p:nvSpPr>
          <p:spPr bwMode="auto">
            <a:xfrm>
              <a:off x="3744" y="1632"/>
              <a:ext cx="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AF474-AC5F-4147-8CAC-2D22D341F94F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Verifikasi (7)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Bila kondisi out of control terjadi:</a:t>
            </a:r>
          </a:p>
          <a:p>
            <a:pPr eaLnBrk="1" hangingPunct="1">
              <a:defRPr/>
            </a:pPr>
            <a:r>
              <a:rPr lang="en-US" sz="2800" smtClean="0"/>
              <a:t>Perbaiki ramalan dengan memasukkan data baru.</a:t>
            </a:r>
          </a:p>
          <a:p>
            <a:pPr eaLnBrk="1" hangingPunct="1">
              <a:defRPr/>
            </a:pPr>
            <a:r>
              <a:rPr lang="en-US" sz="2800" smtClean="0"/>
              <a:t>Tunggu </a:t>
            </a:r>
            <a:r>
              <a:rPr lang="en-US" sz="2800" i="1" smtClean="0"/>
              <a:t>evidence </a:t>
            </a:r>
            <a:r>
              <a:rPr lang="en-US" sz="2800" smtClean="0"/>
              <a:t>(fakta-fakta) selanjutnya.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48186-86AF-436F-82DD-8F31C730142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080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mtClean="0">
                <a:latin typeface="DomBold BT" pitchFamily="66" charset="0"/>
              </a:rPr>
              <a:t>METODE PERAMALAN</a:t>
            </a:r>
          </a:p>
        </p:txBody>
      </p:sp>
      <p:pic>
        <p:nvPicPr>
          <p:cNvPr id="25605" name="Picture 4" descr="jenis jenis nmetode peramalan.jpg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066800"/>
            <a:ext cx="5867400" cy="54864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A55073-975E-4F96-86F0-81714D9788EE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Contoh Metode Seasonal (1)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graphicFrame>
        <p:nvGraphicFramePr>
          <p:cNvPr id="399363" name="Group 3"/>
          <p:cNvGraphicFramePr>
            <a:graphicFrameLocks noGrp="1"/>
          </p:cNvGraphicFramePr>
          <p:nvPr>
            <p:ph idx="1"/>
          </p:nvPr>
        </p:nvGraphicFramePr>
        <p:xfrm>
          <a:off x="838200" y="1295400"/>
          <a:ext cx="7696200" cy="2437448"/>
        </p:xfrm>
        <a:graphic>
          <a:graphicData uri="http://schemas.openxmlformats.org/drawingml/2006/table">
            <a:tbl>
              <a:tblPr/>
              <a:tblGrid>
                <a:gridCol w="869950"/>
                <a:gridCol w="1458913"/>
                <a:gridCol w="1460500"/>
                <a:gridCol w="1458912"/>
                <a:gridCol w="1460500"/>
                <a:gridCol w="987425"/>
              </a:tblGrid>
              <a:tr h="304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Year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Demand (x 1000)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4291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Kwartal-1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Kwartal-2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Kwartal-3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Kwartal-4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Total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1992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12.6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8.6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6.3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17.5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45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1993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14.1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10.3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7.5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18.2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50.1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1994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15.3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10.6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8.1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19.6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53.6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42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29.5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21.9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55.3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148.7</a:t>
                      </a:r>
                      <a:endParaRPr kumimoji="0" lang="id-ID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8" name="Text Box 49"/>
          <p:cNvSpPr txBox="1">
            <a:spLocks noChangeArrowheads="1"/>
          </p:cNvSpPr>
          <p:nvPr/>
        </p:nvSpPr>
        <p:spPr bwMode="auto">
          <a:xfrm>
            <a:off x="762000" y="3886200"/>
            <a:ext cx="3400425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Perhitungan faktor bobot:</a:t>
            </a:r>
          </a:p>
          <a:p>
            <a:pPr eaLnBrk="1" hangingPunct="1"/>
            <a:r>
              <a:rPr lang="en-US" sz="2000">
                <a:latin typeface="Arial" charset="0"/>
              </a:rPr>
              <a:t>S</a:t>
            </a:r>
            <a:r>
              <a:rPr lang="en-US" sz="2000" baseline="-25000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= D</a:t>
            </a:r>
            <a:r>
              <a:rPr lang="en-US" sz="2000" baseline="-25000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/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>
                <a:latin typeface="Arial" charset="0"/>
              </a:rPr>
              <a:t>D = 42/148.7 = 0.28</a:t>
            </a:r>
          </a:p>
          <a:p>
            <a:pPr eaLnBrk="1" hangingPunct="1"/>
            <a:r>
              <a:rPr lang="en-US" sz="2000">
                <a:latin typeface="Arial" charset="0"/>
              </a:rPr>
              <a:t>S</a:t>
            </a:r>
            <a:r>
              <a:rPr lang="en-US" sz="2000" baseline="-25000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 = 0.20</a:t>
            </a:r>
          </a:p>
          <a:p>
            <a:pPr eaLnBrk="1" hangingPunct="1"/>
            <a:r>
              <a:rPr lang="en-US" sz="2000">
                <a:latin typeface="Arial" charset="0"/>
              </a:rPr>
              <a:t>S</a:t>
            </a:r>
            <a:r>
              <a:rPr lang="en-US" sz="2000" baseline="-25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= 0.15</a:t>
            </a:r>
          </a:p>
          <a:p>
            <a:pPr eaLnBrk="1" hangingPunct="1"/>
            <a:r>
              <a:rPr lang="en-US" sz="2000">
                <a:latin typeface="Arial" charset="0"/>
              </a:rPr>
              <a:t>S</a:t>
            </a:r>
            <a:r>
              <a:rPr lang="en-US" sz="2000" baseline="-25000">
                <a:latin typeface="Arial" charset="0"/>
              </a:rPr>
              <a:t>4</a:t>
            </a:r>
            <a:r>
              <a:rPr lang="en-US" sz="2000">
                <a:latin typeface="Arial" charset="0"/>
              </a:rPr>
              <a:t> = 0.37</a:t>
            </a:r>
            <a:endParaRPr lang="id-ID" sz="2000">
              <a:latin typeface="Arial" charset="0"/>
            </a:endParaRPr>
          </a:p>
        </p:txBody>
      </p:sp>
      <p:graphicFrame>
        <p:nvGraphicFramePr>
          <p:cNvPr id="19458" name="Object 50"/>
          <p:cNvGraphicFramePr>
            <a:graphicFrameLocks noChangeAspect="1"/>
          </p:cNvGraphicFramePr>
          <p:nvPr/>
        </p:nvGraphicFramePr>
        <p:xfrm>
          <a:off x="4191000" y="3962400"/>
          <a:ext cx="2514600" cy="1654175"/>
        </p:xfrm>
        <a:graphic>
          <a:graphicData uri="http://schemas.openxmlformats.org/presentationml/2006/ole">
            <p:oleObj spid="_x0000_s19458" name="Equation" r:id="rId3" imgW="1371600" imgH="901440" progId="Equation.3">
              <p:embed/>
            </p:oleObj>
          </a:graphicData>
        </a:graphic>
      </p:graphicFrame>
      <p:graphicFrame>
        <p:nvGraphicFramePr>
          <p:cNvPr id="19459" name="Object 51"/>
          <p:cNvGraphicFramePr>
            <a:graphicFrameLocks noChangeAspect="1"/>
          </p:cNvGraphicFramePr>
          <p:nvPr/>
        </p:nvGraphicFramePr>
        <p:xfrm>
          <a:off x="6781800" y="3962400"/>
          <a:ext cx="2092325" cy="1287463"/>
        </p:xfrm>
        <a:graphic>
          <a:graphicData uri="http://schemas.openxmlformats.org/presentationml/2006/ole">
            <p:oleObj spid="_x0000_s19459" name="Equation" r:id="rId4" imgW="990360" imgH="60948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FF8D1-277D-416B-9279-9764DB0388E8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 err="1" smtClean="0">
                <a:solidFill>
                  <a:srgbClr val="FFFF00"/>
                </a:solidFill>
                <a:latin typeface="Verdana" pitchFamily="34" charset="0"/>
              </a:rPr>
              <a:t>Kesimpulan</a:t>
            </a:r>
            <a:endParaRPr lang="en-US" sz="32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800" dirty="0" err="1" smtClean="0"/>
              <a:t>Peramalan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tahapan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.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800" dirty="0" smtClean="0"/>
              <a:t>Model yang paling </a:t>
            </a:r>
            <a:r>
              <a:rPr lang="en-US" sz="2800" dirty="0" err="1" smtClean="0"/>
              <a:t>tepat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peramalan</a:t>
            </a:r>
            <a:r>
              <a:rPr lang="en-US" sz="2800" dirty="0" smtClean="0"/>
              <a:t>.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800" dirty="0" smtClean="0"/>
              <a:t>Model yang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dibandingkan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model yang lain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kriteria</a:t>
            </a:r>
            <a:r>
              <a:rPr lang="en-US" sz="2800" dirty="0" smtClean="0"/>
              <a:t> </a:t>
            </a:r>
            <a:r>
              <a:rPr lang="en-US" sz="2800" u="sng" dirty="0" smtClean="0"/>
              <a:t>minimum</a:t>
            </a:r>
            <a:r>
              <a:rPr lang="en-US" sz="2800" dirty="0" smtClean="0"/>
              <a:t> </a:t>
            </a:r>
            <a:r>
              <a:rPr lang="en-US" sz="2800" i="1" dirty="0" smtClean="0"/>
              <a:t>average sum of squared errors</a:t>
            </a:r>
            <a:r>
              <a:rPr lang="en-US" sz="2800" dirty="0" smtClean="0"/>
              <a:t>.</a:t>
            </a:r>
          </a:p>
          <a:p>
            <a:pPr marL="609600" indent="-609600" algn="just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800" dirty="0" err="1" smtClean="0"/>
              <a:t>Distribusi</a:t>
            </a:r>
            <a:r>
              <a:rPr lang="en-US" sz="2800" dirty="0" smtClean="0"/>
              <a:t> </a:t>
            </a:r>
            <a:r>
              <a:rPr lang="en-US" sz="2800" i="1" dirty="0" smtClean="0"/>
              <a:t>forecast errors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dimonitor</a:t>
            </a:r>
            <a:r>
              <a:rPr lang="en-US" sz="2800" dirty="0" smtClean="0"/>
              <a:t>,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bias </a:t>
            </a:r>
            <a:r>
              <a:rPr lang="en-US" sz="2800" dirty="0" err="1" smtClean="0"/>
              <a:t>maka</a:t>
            </a:r>
            <a:r>
              <a:rPr lang="en-US" sz="2800" dirty="0" smtClean="0"/>
              <a:t> model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tepat</a:t>
            </a:r>
            <a:r>
              <a:rPr lang="en-US" sz="2800" dirty="0" smtClean="0"/>
              <a:t>.</a:t>
            </a:r>
          </a:p>
        </p:txBody>
      </p:sp>
      <p:pic>
        <p:nvPicPr>
          <p:cNvPr id="411653" name="Picture 5" descr="AG00050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251255" flipV="1">
            <a:off x="7872413" y="450850"/>
            <a:ext cx="8223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066800"/>
            <a:ext cx="3886200" cy="5029200"/>
          </a:xfrm>
        </p:spPr>
        <p:txBody>
          <a:bodyPr/>
          <a:lstStyle/>
          <a:p>
            <a:pPr>
              <a:defRPr/>
            </a:pP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Gunakan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Moving Average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untuk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meramal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 demand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untuk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tahun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ke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13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dan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hitung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MAD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nya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(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gunakan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periode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3,5,7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bulan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dan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bandingkan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MAD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nya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)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990600"/>
          <a:ext cx="2743200" cy="5105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676400"/>
              </a:tblGrid>
              <a:tr h="758718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Period 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Demand 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2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40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41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45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6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50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7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43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8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9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56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52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11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55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12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54</a:t>
                      </a:r>
                    </a:p>
                  </a:txBody>
                  <a:tcPr marL="9525" marR="857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BF40D-7D6A-446C-B495-E73AD7A039A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066800"/>
            <a:ext cx="3886200" cy="5029200"/>
          </a:xfrm>
        </p:spPr>
        <p:txBody>
          <a:bodyPr/>
          <a:lstStyle/>
          <a:p>
            <a:pPr>
              <a:defRPr/>
            </a:pP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Gunakan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Exponential Smoothing 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untuk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meramal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 demand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untuk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tahun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ke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13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dan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hitung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MAD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nya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990600"/>
          <a:ext cx="2743200" cy="5105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676400"/>
              </a:tblGrid>
              <a:tr h="758718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Period 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Demand 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2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40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41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45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6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50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7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43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8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9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56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52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11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55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12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54</a:t>
                      </a:r>
                    </a:p>
                  </a:txBody>
                  <a:tcPr marL="9525" marR="857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A6E31-C8CB-4809-9375-1E72394EB8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066800"/>
            <a:ext cx="3886200" cy="5029200"/>
          </a:xfrm>
        </p:spPr>
        <p:txBody>
          <a:bodyPr/>
          <a:lstStyle/>
          <a:p>
            <a:pPr>
              <a:defRPr/>
            </a:pP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Gunakan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Metode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seasonal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untuk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meramal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 demand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untuk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tahun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ke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13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dan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hitung</a:t>
            </a:r>
            <a:r>
              <a:rPr lang="en-US" sz="1600" b="1" dirty="0" smtClean="0">
                <a:solidFill>
                  <a:srgbClr val="FFFF00"/>
                </a:solidFill>
                <a:latin typeface="Verdana" pitchFamily="34" charset="0"/>
              </a:rPr>
              <a:t> MAD </a:t>
            </a:r>
            <a:r>
              <a:rPr lang="en-US" sz="1600" b="1" dirty="0" err="1" smtClean="0">
                <a:solidFill>
                  <a:srgbClr val="FFFF00"/>
                </a:solidFill>
                <a:latin typeface="Verdana" pitchFamily="34" charset="0"/>
              </a:rPr>
              <a:t>nya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990600"/>
          <a:ext cx="2743200" cy="5105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676400"/>
              </a:tblGrid>
              <a:tr h="758718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Period 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Demand 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2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40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41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37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45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6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50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7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43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8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47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9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56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10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52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11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55</a:t>
                      </a:r>
                    </a:p>
                  </a:txBody>
                  <a:tcPr marL="9525" marR="85725" marT="9525" marB="0"/>
                </a:tc>
              </a:tr>
              <a:tr h="362223"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12</a:t>
                      </a:r>
                    </a:p>
                  </a:txBody>
                  <a:tcPr marL="9525" marR="857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Verdana"/>
                        </a:rPr>
                        <a:t>54</a:t>
                      </a:r>
                    </a:p>
                  </a:txBody>
                  <a:tcPr marL="9525" marR="857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5A5C2-F317-4D3F-B5B0-74DF6DE337B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3961A-5D8E-4D37-A470-D23DF159204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id-ID" smtClean="0"/>
          </a:p>
        </p:txBody>
      </p:sp>
      <p:pic>
        <p:nvPicPr>
          <p:cNvPr id="2662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531813"/>
            <a:ext cx="7642225" cy="5634037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forecasting@Marlien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BD60E-5DA9-4470-912A-B8722EAA188B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>
                <a:latin typeface="Eras Bold ITC" pitchFamily="34" charset="0"/>
              </a:rPr>
              <a:t>MODEL KUALITATIF</a:t>
            </a:r>
          </a:p>
        </p:txBody>
      </p:sp>
      <p:pic>
        <p:nvPicPr>
          <p:cNvPr id="2765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38" y="1773238"/>
            <a:ext cx="6481762" cy="483235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2A6B0-4DE3-499D-89FE-4B7FCEE5A09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Persyaratan Penggunaan </a:t>
            </a:r>
            <a:b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</a:b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Metode Kuantitatif: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342900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/>
              <a:defRPr/>
            </a:pPr>
            <a:r>
              <a:rPr lang="en-US" sz="2800" smtClean="0"/>
              <a:t>Tersedia informasi tentang masa lalu.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  <a:defRPr/>
            </a:pPr>
            <a:r>
              <a:rPr lang="en-US" sz="2800" smtClean="0"/>
              <a:t>Informasi tersebut dapat di kuantitatifkan dalam bentuk data numerik.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  <a:defRPr/>
            </a:pPr>
            <a:r>
              <a:rPr lang="en-US" sz="2800" smtClean="0"/>
              <a:t>Dapat diasumsikan bahwa beberapa aspek pola masa lalu akan terus berlanjut di masa mendatang.</a:t>
            </a:r>
            <a:endParaRPr lang="id-ID" sz="2800" smtClean="0"/>
          </a:p>
        </p:txBody>
      </p:sp>
      <p:pic>
        <p:nvPicPr>
          <p:cNvPr id="28677" name="Picture 4" descr="LIST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228600"/>
            <a:ext cx="124777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FEA2E-D897-4B9B-83F0-7BAFC81DBEB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43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Langkah-langkah Peramalan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Definisikan tujuan peramalan.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Plot data (</a:t>
            </a:r>
            <a:r>
              <a:rPr lang="en-US" sz="2400" i="1" smtClean="0"/>
              <a:t>part family</a:t>
            </a:r>
            <a:r>
              <a:rPr lang="en-US" sz="2400" smtClean="0"/>
              <a:t>) masa lalu.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Pilih metode-metode yang paling memenuhi tujuan peramalan dan sesuai dengan plot data.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Hitung parameter fungsi peramalan untuk masing-masing metode.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Hitung </a:t>
            </a:r>
            <a:r>
              <a:rPr lang="en-US" sz="2400" i="1" smtClean="0"/>
              <a:t>fitting error</a:t>
            </a:r>
            <a:r>
              <a:rPr lang="en-US" sz="2400" smtClean="0"/>
              <a:t> untuk semua metode yang dicoba.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Pilih metode yang terbaik, yaitu metode yang memberikan </a:t>
            </a:r>
            <a:r>
              <a:rPr lang="en-US" sz="2400" i="1" smtClean="0"/>
              <a:t>error</a:t>
            </a:r>
            <a:r>
              <a:rPr lang="en-US" sz="2400" smtClean="0"/>
              <a:t> paling kecil.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Ramalkan permintaan untuk periode mendatang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Lakukan verifikasi peramalan.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214149">
            <a:off x="7467600" y="228600"/>
            <a:ext cx="1447800" cy="1577975"/>
            <a:chOff x="1320" y="420"/>
            <a:chExt cx="506" cy="809"/>
          </a:xfrm>
        </p:grpSpPr>
        <p:sp>
          <p:nvSpPr>
            <p:cNvPr id="29702" name="Text Box 5"/>
            <p:cNvSpPr txBox="1">
              <a:spLocks noChangeArrowheads="1"/>
            </p:cNvSpPr>
            <p:nvPr/>
          </p:nvSpPr>
          <p:spPr bwMode="auto">
            <a:xfrm>
              <a:off x="1492" y="1088"/>
              <a:ext cx="78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Times New Roman" pitchFamily="18" charset="0"/>
                </a:rPr>
                <a:t> </a:t>
              </a:r>
            </a:p>
          </p:txBody>
        </p:sp>
        <p:pic>
          <p:nvPicPr>
            <p:cNvPr id="29703" name="Picture 6" descr="incomi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20" y="420"/>
              <a:ext cx="506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ACFC6-058E-4557-91B0-7F422B7432A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9413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latin typeface="Verdana" pitchFamily="34" charset="0"/>
              </a:rPr>
              <a:t>Pola data metode deret berkala (1)</a:t>
            </a:r>
            <a:endParaRPr lang="id-ID" sz="3200" b="1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00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400" b="1" dirty="0" err="1" smtClean="0"/>
              <a:t>Pola</a:t>
            </a:r>
            <a:r>
              <a:rPr lang="en-US" sz="2400" b="1" dirty="0" smtClean="0"/>
              <a:t> </a:t>
            </a:r>
            <a:r>
              <a:rPr lang="en-US" sz="2400" b="1" i="1" dirty="0" err="1" smtClean="0"/>
              <a:t>horisontal</a:t>
            </a:r>
            <a:r>
              <a:rPr lang="en-US" sz="2400" b="1" i="1" dirty="0" smtClean="0"/>
              <a:t> </a:t>
            </a:r>
            <a:r>
              <a:rPr lang="en-US" sz="2400" b="1" dirty="0" smtClean="0"/>
              <a:t>(H)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bilamana</a:t>
            </a:r>
            <a:r>
              <a:rPr lang="en-US" sz="2400" dirty="0" smtClean="0"/>
              <a:t> data </a:t>
            </a:r>
            <a:r>
              <a:rPr lang="en-US" sz="2400" dirty="0" err="1" smtClean="0"/>
              <a:t>berfluktuasi</a:t>
            </a:r>
            <a:r>
              <a:rPr lang="en-US" sz="2400" dirty="0" smtClean="0"/>
              <a:t> </a:t>
            </a:r>
            <a:r>
              <a:rPr lang="en-US" sz="2400" dirty="0" err="1" smtClean="0"/>
              <a:t>disekitar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konstan</a:t>
            </a:r>
            <a:r>
              <a:rPr lang="en-US" sz="2400" dirty="0" smtClean="0"/>
              <a:t>.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penjualannya</a:t>
            </a:r>
            <a:r>
              <a:rPr lang="en-US" sz="2400" dirty="0" smtClean="0"/>
              <a:t> </a:t>
            </a:r>
            <a:r>
              <a:rPr lang="en-US" sz="2400" dirty="0" err="1" smtClean="0"/>
              <a:t>tdk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khas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data horizontal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stasioner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1.1.</a:t>
            </a:r>
          </a:p>
          <a:p>
            <a:pPr marL="609600" indent="-609600" eaLnBrk="1" hangingPunct="1">
              <a:lnSpc>
                <a:spcPct val="8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400" b="1" dirty="0" err="1" smtClean="0"/>
              <a:t>Pola</a:t>
            </a:r>
            <a:r>
              <a:rPr lang="en-US" sz="2400" b="1" dirty="0" smtClean="0"/>
              <a:t> </a:t>
            </a:r>
            <a:r>
              <a:rPr lang="en-US" sz="2400" b="1" i="1" dirty="0" err="1" smtClean="0"/>
              <a:t>musiman</a:t>
            </a:r>
            <a:r>
              <a:rPr lang="en-US" sz="2400" b="1" i="1" dirty="0" smtClean="0"/>
              <a:t> </a:t>
            </a:r>
            <a:r>
              <a:rPr lang="en-US" sz="2400" b="1" dirty="0" smtClean="0"/>
              <a:t>(S)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bilamana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deret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musiman</a:t>
            </a:r>
            <a:r>
              <a:rPr lang="en-US" sz="2400" dirty="0" smtClean="0"/>
              <a:t> (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kuartal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, </a:t>
            </a:r>
            <a:r>
              <a:rPr lang="en-US" sz="2400" dirty="0" err="1" smtClean="0"/>
              <a:t>bulanan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hari-hari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minggu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).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minuman</a:t>
            </a:r>
            <a:r>
              <a:rPr lang="en-US" sz="2400" dirty="0" smtClean="0"/>
              <a:t> </a:t>
            </a:r>
            <a:r>
              <a:rPr lang="en-US" sz="2400" dirty="0" err="1" smtClean="0"/>
              <a:t>ringan</a:t>
            </a:r>
            <a:r>
              <a:rPr lang="en-US" sz="2400" dirty="0" smtClean="0"/>
              <a:t>,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krim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bakar</a:t>
            </a:r>
            <a:r>
              <a:rPr lang="en-US" sz="2400" dirty="0" smtClean="0"/>
              <a:t> </a:t>
            </a:r>
            <a:r>
              <a:rPr lang="en-US" sz="2400" dirty="0" err="1" smtClean="0"/>
              <a:t>pemanas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semuanya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musiman</a:t>
            </a:r>
            <a:r>
              <a:rPr lang="en-US" sz="2400" dirty="0" smtClean="0"/>
              <a:t> </a:t>
            </a:r>
            <a:r>
              <a:rPr lang="en-US" sz="2400" dirty="0" err="1" smtClean="0"/>
              <a:t>kuartalan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1.2.</a:t>
            </a:r>
            <a:endParaRPr lang="id-ID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3168</TotalTime>
  <Words>1554</Words>
  <Application>Microsoft PowerPoint</Application>
  <PresentationFormat>On-screen Show (4:3)</PresentationFormat>
  <Paragraphs>564</Paragraphs>
  <Slides>44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56" baseType="lpstr">
      <vt:lpstr>Verdana</vt:lpstr>
      <vt:lpstr>Arial</vt:lpstr>
      <vt:lpstr>Wingdings</vt:lpstr>
      <vt:lpstr>DomBold BT</vt:lpstr>
      <vt:lpstr>Eras Bold ITC</vt:lpstr>
      <vt:lpstr>Times New Roman</vt:lpstr>
      <vt:lpstr>Symbol</vt:lpstr>
      <vt:lpstr>Wingdings 3</vt:lpstr>
      <vt:lpstr>Globe</vt:lpstr>
      <vt:lpstr>Microsoft Equation 3.0</vt:lpstr>
      <vt:lpstr>Microsoft Visio Drawing</vt:lpstr>
      <vt:lpstr>Bitmap Image</vt:lpstr>
      <vt:lpstr>Metode Peramalan  (Forecasting Method)</vt:lpstr>
      <vt:lpstr>Definisi Peramalan</vt:lpstr>
      <vt:lpstr>Peramalan Eksplanatoris dan Deret Berkala</vt:lpstr>
      <vt:lpstr>METODE PERAMALAN</vt:lpstr>
      <vt:lpstr>Slide 5</vt:lpstr>
      <vt:lpstr>MODEL KUALITATIF</vt:lpstr>
      <vt:lpstr>Persyaratan Penggunaan  Metode Kuantitatif:</vt:lpstr>
      <vt:lpstr>Langkah-langkah Peramalan</vt:lpstr>
      <vt:lpstr>Pola data metode deret berkala (1)</vt:lpstr>
      <vt:lpstr>Pola data metode deret berkala (2)</vt:lpstr>
      <vt:lpstr>Slide 11</vt:lpstr>
      <vt:lpstr>Karakteristik trend</vt:lpstr>
      <vt:lpstr>Metode Deret Waktu (Time Series)</vt:lpstr>
      <vt:lpstr>1. Metode Constant</vt:lpstr>
      <vt:lpstr>Contoh Metode Constant</vt:lpstr>
      <vt:lpstr>2. Metode Linier trend</vt:lpstr>
      <vt:lpstr>Contoh Metode Linear trend</vt:lpstr>
      <vt:lpstr>3. Metode Quadratic (1)</vt:lpstr>
      <vt:lpstr>Contoh Metode Quadratic</vt:lpstr>
      <vt:lpstr>3. Metode Quadratic (2)</vt:lpstr>
      <vt:lpstr>4. Metode Exponential (1)</vt:lpstr>
      <vt:lpstr>Contoh Metode Eksponensial</vt:lpstr>
      <vt:lpstr>4. Metode Eksponensial (2)</vt:lpstr>
      <vt:lpstr>5. Metode Moving Average (1)</vt:lpstr>
      <vt:lpstr>Contoh Metode Moving Average</vt:lpstr>
      <vt:lpstr>5. Metode Moving Average (2)</vt:lpstr>
      <vt:lpstr>6. Metode Exponential Smoothing (1)</vt:lpstr>
      <vt:lpstr>6. Metode Exponential Smoothing (2)</vt:lpstr>
      <vt:lpstr>Contoh Metode Exponential Smoothing</vt:lpstr>
      <vt:lpstr>7. Metode Seasonal </vt:lpstr>
      <vt:lpstr>Slide 31</vt:lpstr>
      <vt:lpstr>Forecasting Errors &amp; Tracking Signals</vt:lpstr>
      <vt:lpstr>Verifikasi (1)</vt:lpstr>
      <vt:lpstr>Verifikasi (2)</vt:lpstr>
      <vt:lpstr>Verifikasi (3)</vt:lpstr>
      <vt:lpstr>Verifikasi (4) </vt:lpstr>
      <vt:lpstr>Verifikasi (5)</vt:lpstr>
      <vt:lpstr>Verifikasi (6)</vt:lpstr>
      <vt:lpstr>Verifikasi (7)</vt:lpstr>
      <vt:lpstr>Contoh Metode Seasonal (1)</vt:lpstr>
      <vt:lpstr>Kesimpulan</vt:lpstr>
      <vt:lpstr>Gunakan Metode Moving Average untuk meramal  demand untuk tahun ke 13 dan hitung MAD nya(gunakan periode 3,5,7 bulan dan bandingkan MAD nya)</vt:lpstr>
      <vt:lpstr>Gunakan Metode Exponential Smoothing  untuk meramal  demand untuk tahun ke 13 dan hitung MAD nya</vt:lpstr>
      <vt:lpstr>Gunakan Metode seasonal untuk meramal  demand untuk tahun ke 13 dan hitung MAD nya</vt:lpstr>
    </vt:vector>
  </TitlesOfParts>
  <Company>Pribadi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FORECASTING (PERAMALAN)</dc:title>
  <dc:creator>Sjamsul Rizal Z</dc:creator>
  <cp:lastModifiedBy>fian</cp:lastModifiedBy>
  <cp:revision>159</cp:revision>
  <dcterms:created xsi:type="dcterms:W3CDTF">2002-08-25T20:32:07Z</dcterms:created>
  <dcterms:modified xsi:type="dcterms:W3CDTF">2012-10-04T21:59:17Z</dcterms:modified>
</cp:coreProperties>
</file>