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7"/>
  </p:notesMasterIdLst>
  <p:sldIdLst>
    <p:sldId id="256" r:id="rId2"/>
    <p:sldId id="257" r:id="rId3"/>
    <p:sldId id="271" r:id="rId4"/>
    <p:sldId id="258" r:id="rId5"/>
    <p:sldId id="259" r:id="rId6"/>
    <p:sldId id="260" r:id="rId7"/>
    <p:sldId id="272" r:id="rId8"/>
    <p:sldId id="287" r:id="rId9"/>
    <p:sldId id="288" r:id="rId10"/>
    <p:sldId id="286" r:id="rId11"/>
    <p:sldId id="273" r:id="rId12"/>
    <p:sldId id="261" r:id="rId13"/>
    <p:sldId id="289" r:id="rId14"/>
    <p:sldId id="262" r:id="rId15"/>
    <p:sldId id="264" r:id="rId16"/>
    <p:sldId id="278" r:id="rId17"/>
    <p:sldId id="292" r:id="rId18"/>
    <p:sldId id="277" r:id="rId19"/>
    <p:sldId id="280" r:id="rId20"/>
    <p:sldId id="267" r:id="rId21"/>
    <p:sldId id="281" r:id="rId22"/>
    <p:sldId id="269" r:id="rId23"/>
    <p:sldId id="282" r:id="rId24"/>
    <p:sldId id="290" r:id="rId25"/>
    <p:sldId id="29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EC9B2E7-8D00-4EBE-BF47-CD3975485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7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C06BDF4-81D3-47B5-AEB9-75E37DC9D9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2058D-C527-426E-AA88-0667E25728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CE268-E61F-40A2-B1DC-64C1F2E60E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4333 - Dami - Analisis Outlier                                                               *IMD*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2CB91-76D4-4332-8F07-4F08F3E1C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4333 - Dami - Analisis Outlier                                                               *IMD*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238E-81E4-42E4-A4F6-899F2CE0B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5710C-3C6C-4751-A142-6D7C87A793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423E42-765F-41A9-8C9D-260CE55688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23E71-F3FA-4A43-8597-444B739247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ED256-3A22-4D5B-B847-7DA0DD1D30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18AB2-40BF-44C8-AAFD-ABD7CE4D24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161D4-2B93-4238-AAAB-E7A7CF9808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8AEEDD-F490-4FB0-A309-63F401D432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1DFDC-ABB3-4A54-A695-6AD56C40A3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F418AF0D-C6B8-4373-8F4A-62484D6A55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Analisis Outlier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1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E5CE7-02C9-4161-A55D-99082BC030A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Grafis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AU" sz="2500" dirty="0" err="1"/>
              <a:t>Untuk</a:t>
            </a:r>
            <a:r>
              <a:rPr lang="en-AU" sz="2500" dirty="0"/>
              <a:t> </a:t>
            </a:r>
            <a:r>
              <a:rPr lang="en-AU" sz="2500" dirty="0" err="1"/>
              <a:t>melihat</a:t>
            </a:r>
            <a:r>
              <a:rPr lang="en-AU" sz="2500" dirty="0"/>
              <a:t> </a:t>
            </a:r>
            <a:r>
              <a:rPr lang="en-AU" sz="2500" dirty="0" err="1"/>
              <a:t>apakah</a:t>
            </a:r>
            <a:r>
              <a:rPr lang="en-AU" sz="2500" dirty="0"/>
              <a:t> </a:t>
            </a:r>
            <a:r>
              <a:rPr lang="en-AU" sz="2500" dirty="0" err="1"/>
              <a:t>terdapat</a:t>
            </a:r>
            <a:r>
              <a:rPr lang="en-AU" sz="2500" dirty="0"/>
              <a:t> </a:t>
            </a:r>
            <a:r>
              <a:rPr lang="en-AU" sz="2500" dirty="0" err="1"/>
              <a:t>pencilan</a:t>
            </a:r>
            <a:r>
              <a:rPr lang="en-AU" sz="2500" dirty="0"/>
              <a:t> </a:t>
            </a:r>
            <a:r>
              <a:rPr lang="en-AU" sz="2500" dirty="0" err="1"/>
              <a:t>pada</a:t>
            </a:r>
            <a:r>
              <a:rPr lang="en-AU" sz="2500" dirty="0"/>
              <a:t> data, </a:t>
            </a:r>
            <a:r>
              <a:rPr lang="en-AU" sz="2500" dirty="0" err="1"/>
              <a:t>dapat</a:t>
            </a:r>
            <a:r>
              <a:rPr lang="en-AU" sz="2500" dirty="0"/>
              <a:t> </a:t>
            </a:r>
            <a:r>
              <a:rPr lang="en-AU" sz="2500" dirty="0" err="1"/>
              <a:t>dilakukan</a:t>
            </a:r>
            <a:r>
              <a:rPr lang="en-AU" sz="2500" dirty="0"/>
              <a:t> </a:t>
            </a:r>
            <a:r>
              <a:rPr lang="en-AU" sz="2500" dirty="0" err="1"/>
              <a:t>dengan</a:t>
            </a:r>
            <a:endParaRPr lang="en-AU" sz="2500" dirty="0"/>
          </a:p>
          <a:p>
            <a:r>
              <a:rPr lang="en-AU" sz="2500" dirty="0" err="1"/>
              <a:t>memplot</a:t>
            </a:r>
            <a:r>
              <a:rPr lang="en-AU" sz="2500" dirty="0"/>
              <a:t> </a:t>
            </a:r>
            <a:r>
              <a:rPr lang="en-AU" sz="2500" dirty="0" err="1"/>
              <a:t>antara</a:t>
            </a:r>
            <a:r>
              <a:rPr lang="en-AU" sz="2500" dirty="0"/>
              <a:t> data </a:t>
            </a:r>
            <a:r>
              <a:rPr lang="en-AU" sz="2500" dirty="0" err="1"/>
              <a:t>dengan</a:t>
            </a:r>
            <a:r>
              <a:rPr lang="en-AU" sz="2500" dirty="0"/>
              <a:t> </a:t>
            </a:r>
            <a:r>
              <a:rPr lang="en-AU" sz="2500" dirty="0" err="1"/>
              <a:t>observasi</a:t>
            </a:r>
            <a:r>
              <a:rPr lang="en-AU" sz="2500" dirty="0"/>
              <a:t> </a:t>
            </a:r>
            <a:r>
              <a:rPr lang="en-AU" sz="2500" dirty="0" err="1"/>
              <a:t>ke</a:t>
            </a:r>
            <a:r>
              <a:rPr lang="en-AU" sz="2500" dirty="0"/>
              <a:t>-i ( i = 1, 2, 3, ..., n ).</a:t>
            </a:r>
          </a:p>
          <a:p>
            <a:r>
              <a:rPr lang="en-AU" sz="2500" dirty="0" smtClean="0"/>
              <a:t>Dari </a:t>
            </a:r>
            <a:r>
              <a:rPr lang="en-AU" sz="2500" dirty="0" err="1"/>
              <a:t>contoh</a:t>
            </a:r>
            <a:r>
              <a:rPr lang="en-AU" sz="2500" dirty="0"/>
              <a:t> di </a:t>
            </a:r>
            <a:r>
              <a:rPr lang="en-AU" sz="2500" dirty="0" err="1"/>
              <a:t>atas</a:t>
            </a:r>
            <a:r>
              <a:rPr lang="en-AU" sz="2500" dirty="0"/>
              <a:t> </a:t>
            </a:r>
            <a:r>
              <a:rPr lang="en-AU" sz="2500" dirty="0" err="1"/>
              <a:t>terdapat</a:t>
            </a:r>
            <a:r>
              <a:rPr lang="en-AU" sz="2500" dirty="0"/>
              <a:t> </a:t>
            </a:r>
            <a:r>
              <a:rPr lang="en-AU" sz="2500" dirty="0" err="1"/>
              <a:t>salah</a:t>
            </a:r>
            <a:r>
              <a:rPr lang="en-AU" sz="2500" dirty="0"/>
              <a:t> </a:t>
            </a:r>
            <a:r>
              <a:rPr lang="en-AU" sz="2500" dirty="0" err="1"/>
              <a:t>satu</a:t>
            </a:r>
            <a:r>
              <a:rPr lang="en-AU" sz="2500" dirty="0"/>
              <a:t> data, </a:t>
            </a:r>
            <a:r>
              <a:rPr lang="en-AU" sz="2500" dirty="0" err="1"/>
              <a:t>yakni</a:t>
            </a:r>
            <a:r>
              <a:rPr lang="en-AU" sz="2500" dirty="0"/>
              <a:t> </a:t>
            </a:r>
            <a:r>
              <a:rPr lang="en-AU" sz="2500" dirty="0" err="1"/>
              <a:t>observasi</a:t>
            </a:r>
            <a:r>
              <a:rPr lang="en-AU" sz="2500" dirty="0"/>
              <a:t> data ke-9 yang </a:t>
            </a:r>
            <a:r>
              <a:rPr lang="en-AU" sz="2500" dirty="0" err="1"/>
              <a:t>mengindikasikan</a:t>
            </a:r>
            <a:r>
              <a:rPr lang="en-AU" sz="2500" dirty="0"/>
              <a:t> </a:t>
            </a:r>
            <a:r>
              <a:rPr lang="en-AU" sz="2500" dirty="0" err="1"/>
              <a:t>merupakan</a:t>
            </a:r>
            <a:r>
              <a:rPr lang="en-AU" sz="2500" dirty="0"/>
              <a:t> outlier. </a:t>
            </a:r>
            <a:r>
              <a:rPr lang="en-AU" sz="2500" dirty="0" err="1"/>
              <a:t>Selain</a:t>
            </a:r>
            <a:r>
              <a:rPr lang="en-AU" sz="2500" dirty="0"/>
              <a:t> </a:t>
            </a:r>
            <a:r>
              <a:rPr lang="en-AU" sz="2500" dirty="0" err="1"/>
              <a:t>melalui</a:t>
            </a:r>
            <a:r>
              <a:rPr lang="en-AU" sz="2500" dirty="0"/>
              <a:t> scatter-plot di </a:t>
            </a:r>
            <a:r>
              <a:rPr lang="en-AU" sz="2500" dirty="0" err="1"/>
              <a:t>atas</a:t>
            </a:r>
            <a:r>
              <a:rPr lang="en-AU" sz="2500" dirty="0"/>
              <a:t>, </a:t>
            </a:r>
            <a:r>
              <a:rPr lang="en-AU" sz="2500" dirty="0" err="1"/>
              <a:t>jika</a:t>
            </a:r>
            <a:r>
              <a:rPr lang="en-AU" sz="2500" dirty="0"/>
              <a:t> </a:t>
            </a:r>
            <a:r>
              <a:rPr lang="en-AU" sz="2500" dirty="0" err="1"/>
              <a:t>sudah</a:t>
            </a:r>
            <a:r>
              <a:rPr lang="en-AU" sz="2500" dirty="0"/>
              <a:t> </a:t>
            </a:r>
            <a:r>
              <a:rPr lang="en-AU" sz="2500" dirty="0" err="1"/>
              <a:t>didapatkan</a:t>
            </a:r>
            <a:r>
              <a:rPr lang="en-AU" sz="2500" dirty="0"/>
              <a:t> model </a:t>
            </a:r>
            <a:r>
              <a:rPr lang="en-AU" sz="2500" dirty="0" err="1"/>
              <a:t>regresi</a:t>
            </a:r>
            <a:r>
              <a:rPr lang="en-AU" sz="2500" dirty="0"/>
              <a:t> </a:t>
            </a:r>
            <a:r>
              <a:rPr lang="en-AU" sz="2500" dirty="0" err="1"/>
              <a:t>maka</a:t>
            </a:r>
            <a:r>
              <a:rPr lang="en-AU" sz="2500" dirty="0"/>
              <a:t> </a:t>
            </a:r>
            <a:r>
              <a:rPr lang="en-AU" sz="2500" dirty="0" err="1"/>
              <a:t>dapat</a:t>
            </a:r>
            <a:r>
              <a:rPr lang="en-AU" sz="2500" dirty="0"/>
              <a:t> </a:t>
            </a:r>
            <a:r>
              <a:rPr lang="en-AU" sz="2500" dirty="0" err="1"/>
              <a:t>dilakukan</a:t>
            </a:r>
            <a:r>
              <a:rPr lang="en-AU" sz="2500" dirty="0"/>
              <a:t> </a:t>
            </a:r>
            <a:r>
              <a:rPr lang="en-AU" sz="2500" dirty="0" err="1"/>
              <a:t>dengan</a:t>
            </a:r>
            <a:r>
              <a:rPr lang="en-AU" sz="2500" dirty="0"/>
              <a:t> </a:t>
            </a:r>
            <a:r>
              <a:rPr lang="en-AU" sz="2500" dirty="0" err="1"/>
              <a:t>cara</a:t>
            </a:r>
            <a:r>
              <a:rPr lang="en-AU" sz="2500" dirty="0"/>
              <a:t> </a:t>
            </a:r>
            <a:r>
              <a:rPr lang="en-AU" sz="2500" dirty="0" err="1"/>
              <a:t>memplot</a:t>
            </a:r>
            <a:r>
              <a:rPr lang="en-AU" sz="2500" dirty="0"/>
              <a:t> </a:t>
            </a:r>
            <a:r>
              <a:rPr lang="en-AU" sz="2500" dirty="0" err="1"/>
              <a:t>antara</a:t>
            </a:r>
            <a:r>
              <a:rPr lang="en-AU" sz="2500" dirty="0"/>
              <a:t> residual (e) </a:t>
            </a:r>
            <a:r>
              <a:rPr lang="en-AU" sz="2500" dirty="0" err="1"/>
              <a:t>dengan</a:t>
            </a:r>
            <a:r>
              <a:rPr lang="en-AU" sz="2500" dirty="0"/>
              <a:t> </a:t>
            </a:r>
            <a:r>
              <a:rPr lang="en-AU" sz="2500" dirty="0" err="1"/>
              <a:t>nilai</a:t>
            </a:r>
            <a:r>
              <a:rPr lang="en-AU" sz="2500" dirty="0"/>
              <a:t> </a:t>
            </a:r>
            <a:r>
              <a:rPr lang="en-AU" sz="2500" dirty="0" err="1"/>
              <a:t>prediksi</a:t>
            </a:r>
            <a:r>
              <a:rPr lang="en-AU" sz="2500" dirty="0"/>
              <a:t> Y </a:t>
            </a:r>
            <a:r>
              <a:rPr lang="en-AU" sz="2500" dirty="0" smtClean="0"/>
              <a:t>.</a:t>
            </a:r>
          </a:p>
          <a:p>
            <a:r>
              <a:rPr lang="en-AU" sz="2500" dirty="0" smtClean="0"/>
              <a:t> </a:t>
            </a:r>
            <a:r>
              <a:rPr lang="en-AU" sz="2500" dirty="0" err="1"/>
              <a:t>Jika</a:t>
            </a:r>
            <a:r>
              <a:rPr lang="en-AU" sz="2500" dirty="0"/>
              <a:t> </a:t>
            </a:r>
            <a:r>
              <a:rPr lang="en-AU" sz="2500" dirty="0" err="1"/>
              <a:t>terdapat</a:t>
            </a:r>
            <a:r>
              <a:rPr lang="en-AU" sz="2500" dirty="0"/>
              <a:t> </a:t>
            </a:r>
            <a:r>
              <a:rPr lang="en-AU" sz="2500" dirty="0" err="1"/>
              <a:t>satu</a:t>
            </a:r>
            <a:r>
              <a:rPr lang="en-AU" sz="2500" dirty="0"/>
              <a:t> </a:t>
            </a:r>
            <a:r>
              <a:rPr lang="en-AU" sz="2500" dirty="0" err="1"/>
              <a:t>atau</a:t>
            </a:r>
            <a:r>
              <a:rPr lang="en-AU" sz="2500" dirty="0"/>
              <a:t> </a:t>
            </a:r>
            <a:r>
              <a:rPr lang="en-AU" sz="2500" dirty="0" err="1"/>
              <a:t>beberapa</a:t>
            </a:r>
            <a:r>
              <a:rPr lang="en-AU" sz="2500" dirty="0"/>
              <a:t> data yang </a:t>
            </a:r>
            <a:r>
              <a:rPr lang="en-AU" sz="2500" dirty="0" err="1"/>
              <a:t>terletak</a:t>
            </a:r>
            <a:r>
              <a:rPr lang="en-AU" sz="2500" dirty="0"/>
              <a:t> </a:t>
            </a:r>
            <a:r>
              <a:rPr lang="en-AU" sz="2500" dirty="0" err="1"/>
              <a:t>jauh</a:t>
            </a:r>
            <a:r>
              <a:rPr lang="en-AU" sz="2500" dirty="0"/>
              <a:t> </a:t>
            </a:r>
            <a:r>
              <a:rPr lang="en-AU" sz="2500" dirty="0" err="1"/>
              <a:t>dari</a:t>
            </a:r>
            <a:r>
              <a:rPr lang="en-AU" sz="2500" dirty="0"/>
              <a:t> </a:t>
            </a:r>
            <a:r>
              <a:rPr lang="en-AU" sz="2500" dirty="0" err="1"/>
              <a:t>pola</a:t>
            </a:r>
            <a:r>
              <a:rPr lang="en-AU" sz="2500" dirty="0"/>
              <a:t> </a:t>
            </a:r>
            <a:r>
              <a:rPr lang="en-AU" sz="2500" dirty="0" err="1"/>
              <a:t>kumpulan</a:t>
            </a:r>
            <a:r>
              <a:rPr lang="en-AU" sz="2500" dirty="0"/>
              <a:t> data </a:t>
            </a:r>
            <a:r>
              <a:rPr lang="en-AU" sz="2500" dirty="0" err="1"/>
              <a:t>keseluruhan</a:t>
            </a:r>
            <a:r>
              <a:rPr lang="en-AU" sz="2500" dirty="0"/>
              <a:t> </a:t>
            </a:r>
            <a:r>
              <a:rPr lang="en-AU" sz="2500" dirty="0" err="1"/>
              <a:t>maka</a:t>
            </a:r>
            <a:r>
              <a:rPr lang="en-AU" sz="2500" dirty="0"/>
              <a:t> </a:t>
            </a:r>
            <a:r>
              <a:rPr lang="en-AU" sz="2500" dirty="0" err="1"/>
              <a:t>hal</a:t>
            </a:r>
            <a:r>
              <a:rPr lang="en-AU" sz="2500" dirty="0"/>
              <a:t> </a:t>
            </a:r>
            <a:r>
              <a:rPr lang="en-AU" sz="2500" dirty="0" err="1"/>
              <a:t>ini</a:t>
            </a:r>
            <a:r>
              <a:rPr lang="en-AU" sz="2500" dirty="0"/>
              <a:t> </a:t>
            </a:r>
            <a:r>
              <a:rPr lang="en-AU" sz="2500" dirty="0" err="1"/>
              <a:t>mengindikasikan</a:t>
            </a:r>
            <a:r>
              <a:rPr lang="en-AU" sz="2500" dirty="0"/>
              <a:t> </a:t>
            </a:r>
            <a:r>
              <a:rPr lang="en-AU" sz="2500" dirty="0" err="1"/>
              <a:t>adanya</a:t>
            </a:r>
            <a:r>
              <a:rPr lang="en-AU" sz="2500" dirty="0"/>
              <a:t> outlier.</a:t>
            </a:r>
          </a:p>
          <a:p>
            <a:endParaRPr lang="en-AU" sz="2500" dirty="0" smtClean="0"/>
          </a:p>
          <a:p>
            <a:r>
              <a:rPr lang="en-AU" sz="2500" dirty="0" err="1" smtClean="0"/>
              <a:t>Kelemahan</a:t>
            </a:r>
            <a:r>
              <a:rPr lang="en-AU" sz="2500" dirty="0" smtClean="0"/>
              <a:t> </a:t>
            </a:r>
            <a:r>
              <a:rPr lang="en-AU" sz="2500" dirty="0" err="1"/>
              <a:t>dari</a:t>
            </a:r>
            <a:r>
              <a:rPr lang="en-AU" sz="2500" dirty="0"/>
              <a:t> </a:t>
            </a:r>
            <a:r>
              <a:rPr lang="en-AU" sz="2500" dirty="0" err="1"/>
              <a:t>metode</a:t>
            </a:r>
            <a:r>
              <a:rPr lang="en-AU" sz="2500" dirty="0"/>
              <a:t> </a:t>
            </a:r>
            <a:r>
              <a:rPr lang="en-AU" sz="2500" dirty="0" err="1"/>
              <a:t>ini</a:t>
            </a:r>
            <a:r>
              <a:rPr lang="en-AU" sz="2500" dirty="0"/>
              <a:t> </a:t>
            </a:r>
            <a:r>
              <a:rPr lang="en-AU" sz="2500" dirty="0" err="1"/>
              <a:t>adalah</a:t>
            </a:r>
            <a:r>
              <a:rPr lang="en-AU" sz="2500" dirty="0"/>
              <a:t> </a:t>
            </a:r>
            <a:r>
              <a:rPr lang="en-AU" sz="2500" dirty="0" err="1"/>
              <a:t>keputusan</a:t>
            </a:r>
            <a:r>
              <a:rPr lang="en-AU" sz="2500" dirty="0"/>
              <a:t> </a:t>
            </a:r>
            <a:r>
              <a:rPr lang="en-AU" sz="2500" dirty="0" err="1"/>
              <a:t>bahwa</a:t>
            </a:r>
            <a:r>
              <a:rPr lang="en-AU" sz="2500" dirty="0"/>
              <a:t> </a:t>
            </a:r>
            <a:r>
              <a:rPr lang="en-AU" sz="2500" dirty="0" err="1"/>
              <a:t>suatu</a:t>
            </a:r>
            <a:r>
              <a:rPr lang="en-AU" sz="2500" dirty="0"/>
              <a:t> data </a:t>
            </a:r>
            <a:r>
              <a:rPr lang="en-AU" sz="2500" dirty="0" err="1"/>
              <a:t>merupakan</a:t>
            </a:r>
            <a:r>
              <a:rPr lang="en-AU" sz="2500" dirty="0"/>
              <a:t> outlier </a:t>
            </a:r>
            <a:r>
              <a:rPr lang="en-AU" sz="2500" dirty="0" err="1"/>
              <a:t>sangat</a:t>
            </a:r>
            <a:r>
              <a:rPr lang="en-AU" sz="2500" dirty="0"/>
              <a:t> </a:t>
            </a:r>
            <a:r>
              <a:rPr lang="en-AU" sz="2500" dirty="0" err="1"/>
              <a:t>bergantng</a:t>
            </a:r>
            <a:r>
              <a:rPr lang="en-AU" sz="2500" dirty="0"/>
              <a:t> </a:t>
            </a:r>
            <a:r>
              <a:rPr lang="en-AU" sz="2500" dirty="0" err="1"/>
              <a:t>pada</a:t>
            </a:r>
            <a:r>
              <a:rPr lang="en-AU" sz="2500" dirty="0"/>
              <a:t> judgement </a:t>
            </a:r>
            <a:r>
              <a:rPr lang="en-AU" sz="2500" dirty="0" err="1"/>
              <a:t>peneliti</a:t>
            </a:r>
            <a:r>
              <a:rPr lang="en-AU" sz="2500" dirty="0"/>
              <a:t>, </a:t>
            </a:r>
            <a:r>
              <a:rPr lang="en-AU" sz="2500" dirty="0" err="1"/>
              <a:t>karena</a:t>
            </a:r>
            <a:r>
              <a:rPr lang="en-AU" sz="2500" dirty="0"/>
              <a:t> </a:t>
            </a:r>
            <a:r>
              <a:rPr lang="en-AU" sz="2500" dirty="0" err="1"/>
              <a:t>hanya</a:t>
            </a:r>
            <a:r>
              <a:rPr lang="en-AU" sz="2500" dirty="0"/>
              <a:t> </a:t>
            </a:r>
            <a:r>
              <a:rPr lang="en-AU" sz="2500" dirty="0" err="1"/>
              <a:t>mengandalkan</a:t>
            </a:r>
            <a:r>
              <a:rPr lang="en-AU" sz="2500" dirty="0"/>
              <a:t> </a:t>
            </a:r>
            <a:r>
              <a:rPr lang="en-AU" sz="2500" dirty="0" err="1"/>
              <a:t>visualisasi</a:t>
            </a:r>
            <a:r>
              <a:rPr lang="en-AU" sz="2500" dirty="0"/>
              <a:t> </a:t>
            </a:r>
            <a:r>
              <a:rPr lang="en-AU" sz="2500" dirty="0" err="1"/>
              <a:t>grafis</a:t>
            </a:r>
            <a:r>
              <a:rPr lang="en-AU" sz="2500" dirty="0"/>
              <a:t>, </a:t>
            </a:r>
            <a:r>
              <a:rPr lang="en-AU" sz="2500" dirty="0" err="1"/>
              <a:t>untuk</a:t>
            </a:r>
            <a:r>
              <a:rPr lang="en-AU" sz="2500" dirty="0"/>
              <a:t> </a:t>
            </a:r>
            <a:r>
              <a:rPr lang="en-AU" sz="2500" dirty="0" err="1"/>
              <a:t>itu</a:t>
            </a:r>
            <a:r>
              <a:rPr lang="en-AU" sz="2500" dirty="0"/>
              <a:t> </a:t>
            </a:r>
            <a:r>
              <a:rPr lang="en-AU" sz="2500" dirty="0" err="1"/>
              <a:t>dibutuhkan</a:t>
            </a:r>
            <a:r>
              <a:rPr lang="en-AU" sz="2500" dirty="0"/>
              <a:t> </a:t>
            </a:r>
            <a:r>
              <a:rPr lang="en-AU" sz="2500" dirty="0" err="1"/>
              <a:t>seseorang</a:t>
            </a:r>
            <a:r>
              <a:rPr lang="en-AU" sz="2500" dirty="0"/>
              <a:t> yang </a:t>
            </a:r>
            <a:r>
              <a:rPr lang="en-AU" sz="2500" dirty="0" err="1"/>
              <a:t>ahli</a:t>
            </a:r>
            <a:r>
              <a:rPr lang="en-AU" sz="2500" dirty="0"/>
              <a:t> </a:t>
            </a:r>
            <a:r>
              <a:rPr lang="en-AU" sz="2500" dirty="0" err="1"/>
              <a:t>dan</a:t>
            </a:r>
            <a:r>
              <a:rPr lang="en-AU" sz="2500" dirty="0"/>
              <a:t> </a:t>
            </a:r>
            <a:r>
              <a:rPr lang="en-AU" sz="2500" dirty="0" err="1"/>
              <a:t>berpengalaman</a:t>
            </a:r>
            <a:r>
              <a:rPr lang="en-AU" sz="2500" dirty="0"/>
              <a:t> </a:t>
            </a:r>
            <a:r>
              <a:rPr lang="en-AU" sz="2500" dirty="0" err="1"/>
              <a:t>dalam</a:t>
            </a:r>
            <a:r>
              <a:rPr lang="en-AU" sz="2500" dirty="0"/>
              <a:t> </a:t>
            </a:r>
            <a:r>
              <a:rPr lang="en-AU" sz="2500" dirty="0" err="1"/>
              <a:t>menginterpretasikan</a:t>
            </a:r>
            <a:r>
              <a:rPr lang="en-AU" sz="2500" dirty="0"/>
              <a:t> plot </a:t>
            </a:r>
            <a:r>
              <a:rPr lang="en-AU" sz="2500" dirty="0" err="1"/>
              <a:t>grafis</a:t>
            </a:r>
            <a:r>
              <a:rPr lang="en-AU" sz="2500" dirty="0"/>
              <a:t> </a:t>
            </a:r>
            <a:r>
              <a:rPr lang="en-AU" sz="2500" dirty="0" err="1"/>
              <a:t>tersebut</a:t>
            </a:r>
            <a:r>
              <a:rPr lang="en-AU" sz="2500" dirty="0"/>
              <a:t>.</a:t>
            </a:r>
          </a:p>
          <a:p>
            <a:r>
              <a:rPr lang="en-AU" dirty="0"/>
              <a:t/>
            </a:r>
            <a:br>
              <a:rPr lang="en-AU" dirty="0"/>
            </a:b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5710C-3C6C-4751-A142-6D7C87A793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1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Kekurangan Pendekatan Grafis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Memerlukan waktu yang sangat banyak</a:t>
            </a:r>
          </a:p>
          <a:p>
            <a:pPr eaLnBrk="1" hangingPunct="1"/>
            <a:r>
              <a:rPr lang="en-US" smtClean="0"/>
              <a:t>Sangat subjektif dalam penentuan outlier</a:t>
            </a: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B414E1-C1BE-4911-80F4-6B7109EB34F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3439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291267"/>
            <a:ext cx="6777317" cy="3508977"/>
          </a:xfrm>
        </p:spPr>
        <p:txBody>
          <a:bodyPr/>
          <a:lstStyle/>
          <a:p>
            <a:pPr eaLnBrk="1" hangingPunct="1"/>
            <a:r>
              <a:rPr lang="en-US" sz="2000" dirty="0" err="1" smtClean="0"/>
              <a:t>Asumsikan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dimiliki</a:t>
            </a:r>
            <a:r>
              <a:rPr lang="en-US" sz="2000" dirty="0" smtClean="0"/>
              <a:t> (</a:t>
            </a:r>
            <a:r>
              <a:rPr lang="en-US" sz="2000" dirty="0" err="1" smtClean="0"/>
              <a:t>mis</a:t>
            </a:r>
            <a:r>
              <a:rPr lang="en-US" sz="2000" dirty="0" smtClean="0"/>
              <a:t> 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Normal,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Poison,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Gamma,dsb</a:t>
            </a:r>
            <a:r>
              <a:rPr lang="en-US" sz="2000" dirty="0" smtClean="0"/>
              <a:t>)</a:t>
            </a:r>
          </a:p>
          <a:p>
            <a:pPr eaLnBrk="1" hangingPunct="1"/>
            <a:r>
              <a:rPr lang="en-US" sz="2000" dirty="0" err="1" smtClean="0"/>
              <a:t>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Uji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bergantung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data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- Parameter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(</a:t>
            </a:r>
            <a:r>
              <a:rPr lang="en-US" sz="2000" dirty="0" err="1" smtClean="0"/>
              <a:t>mis</a:t>
            </a:r>
            <a:r>
              <a:rPr lang="en-US" sz="2000" dirty="0" smtClean="0"/>
              <a:t>: </a:t>
            </a:r>
            <a:r>
              <a:rPr lang="en-US" sz="2000" dirty="0" err="1" smtClean="0"/>
              <a:t>mean,median,variance</a:t>
            </a:r>
            <a:r>
              <a:rPr lang="en-US" sz="20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outlier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 (</a:t>
            </a:r>
            <a:r>
              <a:rPr lang="en-US" sz="2000" dirty="0" err="1" smtClean="0"/>
              <a:t>selang</a:t>
            </a:r>
            <a:r>
              <a:rPr lang="en-US" sz="2000" dirty="0" smtClean="0"/>
              <a:t> </a:t>
            </a:r>
            <a:r>
              <a:rPr lang="en-US" sz="2000" dirty="0" err="1" smtClean="0"/>
              <a:t>kepercayaan</a:t>
            </a:r>
            <a:r>
              <a:rPr lang="en-US" sz="2000" dirty="0" smtClean="0"/>
              <a:t>)</a:t>
            </a:r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6ED35D-95BF-4D34-8667-2D403DC47C13}" type="slidenum">
              <a:rPr lang="en-US"/>
              <a:pPr/>
              <a:t>12</a:t>
            </a:fld>
            <a:endParaRPr lang="en-US"/>
          </a:p>
        </p:txBody>
      </p:sp>
      <p:pic>
        <p:nvPicPr>
          <p:cNvPr id="14342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4191000"/>
            <a:ext cx="4343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Statistik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err="1"/>
              <a:t>Metode</a:t>
            </a:r>
            <a:r>
              <a:rPr lang="en-AU" dirty="0"/>
              <a:t> </a:t>
            </a:r>
            <a:r>
              <a:rPr lang="en-AU" dirty="0" err="1"/>
              <a:t>ini</a:t>
            </a:r>
            <a:r>
              <a:rPr lang="en-AU" dirty="0"/>
              <a:t> </a:t>
            </a:r>
            <a:r>
              <a:rPr lang="en-AU" dirty="0" err="1"/>
              <a:t>merupakan</a:t>
            </a:r>
            <a:r>
              <a:rPr lang="en-AU" dirty="0"/>
              <a:t> yang paling </a:t>
            </a:r>
            <a:r>
              <a:rPr lang="en-AU" dirty="0" err="1"/>
              <a:t>umum</a:t>
            </a:r>
            <a:r>
              <a:rPr lang="en-AU" dirty="0"/>
              <a:t> </a:t>
            </a:r>
            <a:r>
              <a:rPr lang="en-AU" dirty="0" err="1"/>
              <a:t>yakni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mempergunakan</a:t>
            </a:r>
            <a:r>
              <a:rPr lang="en-AU" dirty="0"/>
              <a:t> </a:t>
            </a:r>
            <a:r>
              <a:rPr lang="en-AU" dirty="0" err="1"/>
              <a:t>nilai</a:t>
            </a:r>
            <a:r>
              <a:rPr lang="en-AU" dirty="0"/>
              <a:t> </a:t>
            </a:r>
            <a:r>
              <a:rPr lang="en-AU" dirty="0" err="1"/>
              <a:t>kuartil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jangkauan</a:t>
            </a:r>
            <a:r>
              <a:rPr lang="en-AU" dirty="0"/>
              <a:t>. </a:t>
            </a:r>
            <a:r>
              <a:rPr lang="en-AU" dirty="0" err="1"/>
              <a:t>Kuartil</a:t>
            </a:r>
            <a:r>
              <a:rPr lang="en-AU" dirty="0"/>
              <a:t> 1, 2, </a:t>
            </a:r>
            <a:r>
              <a:rPr lang="en-AU" dirty="0" err="1"/>
              <a:t>dan</a:t>
            </a:r>
            <a:r>
              <a:rPr lang="en-AU" dirty="0"/>
              <a:t> 3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membagi</a:t>
            </a:r>
            <a:r>
              <a:rPr lang="en-AU" dirty="0"/>
              <a:t> </a:t>
            </a:r>
            <a:r>
              <a:rPr lang="en-AU" dirty="0" err="1"/>
              <a:t>sebuah</a:t>
            </a:r>
            <a:r>
              <a:rPr lang="en-AU" dirty="0"/>
              <a:t> </a:t>
            </a:r>
            <a:r>
              <a:rPr lang="en-AU" dirty="0" err="1"/>
              <a:t>urutan</a:t>
            </a:r>
            <a:r>
              <a:rPr lang="en-AU" dirty="0"/>
              <a:t> data </a:t>
            </a:r>
            <a:r>
              <a:rPr lang="en-AU" dirty="0" err="1"/>
              <a:t>menjadi</a:t>
            </a:r>
            <a:r>
              <a:rPr lang="en-AU" dirty="0"/>
              <a:t> </a:t>
            </a:r>
            <a:r>
              <a:rPr lang="en-AU" dirty="0" err="1"/>
              <a:t>empat</a:t>
            </a:r>
            <a:r>
              <a:rPr lang="en-AU" dirty="0"/>
              <a:t> </a:t>
            </a:r>
            <a:r>
              <a:rPr lang="en-AU" dirty="0" err="1"/>
              <a:t>bagian</a:t>
            </a:r>
            <a:r>
              <a:rPr lang="en-AU" dirty="0"/>
              <a:t>. </a:t>
            </a:r>
            <a:r>
              <a:rPr lang="en-AU" dirty="0" err="1"/>
              <a:t>Jangkauan</a:t>
            </a:r>
            <a:r>
              <a:rPr lang="en-AU" dirty="0"/>
              <a:t> (IQR, Interquartile Range) </a:t>
            </a:r>
            <a:r>
              <a:rPr lang="en-AU" dirty="0" err="1"/>
              <a:t>didefinisikan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</a:t>
            </a:r>
            <a:r>
              <a:rPr lang="en-AU" dirty="0" err="1"/>
              <a:t>selisih</a:t>
            </a:r>
            <a:r>
              <a:rPr lang="en-AU" dirty="0"/>
              <a:t> </a:t>
            </a:r>
            <a:r>
              <a:rPr lang="en-AU" dirty="0" err="1"/>
              <a:t>kuartil</a:t>
            </a:r>
            <a:r>
              <a:rPr lang="en-AU" dirty="0"/>
              <a:t> 1 </a:t>
            </a:r>
            <a:r>
              <a:rPr lang="en-AU" dirty="0" err="1"/>
              <a:t>terhadap</a:t>
            </a:r>
            <a:r>
              <a:rPr lang="en-AU" dirty="0"/>
              <a:t> </a:t>
            </a:r>
            <a:r>
              <a:rPr lang="en-AU" dirty="0" err="1"/>
              <a:t>kuartil</a:t>
            </a:r>
            <a:r>
              <a:rPr lang="en-AU" dirty="0"/>
              <a:t> 3, </a:t>
            </a:r>
            <a:r>
              <a:rPr lang="en-AU" dirty="0" err="1"/>
              <a:t>atau</a:t>
            </a:r>
            <a:r>
              <a:rPr lang="en-AU" dirty="0"/>
              <a:t> IQR = Q3 – Q1.</a:t>
            </a:r>
          </a:p>
          <a:p>
            <a:r>
              <a:rPr lang="en-AU" dirty="0"/>
              <a:t>Data-data </a:t>
            </a:r>
            <a:r>
              <a:rPr lang="en-AU" dirty="0" err="1"/>
              <a:t>pencilan</a:t>
            </a:r>
            <a:r>
              <a:rPr lang="en-AU" dirty="0"/>
              <a:t> </a:t>
            </a:r>
            <a:r>
              <a:rPr lang="en-AU" dirty="0" err="1"/>
              <a:t>dapat</a:t>
            </a:r>
            <a:r>
              <a:rPr lang="en-AU" dirty="0"/>
              <a:t> </a:t>
            </a:r>
            <a:r>
              <a:rPr lang="en-AU" dirty="0" err="1"/>
              <a:t>ditentukan</a:t>
            </a:r>
            <a:r>
              <a:rPr lang="en-AU" dirty="0"/>
              <a:t>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nilai</a:t>
            </a:r>
            <a:r>
              <a:rPr lang="en-AU" dirty="0"/>
              <a:t> yang </a:t>
            </a:r>
            <a:r>
              <a:rPr lang="en-AU" dirty="0" err="1"/>
              <a:t>kurang</a:t>
            </a:r>
            <a:r>
              <a:rPr lang="en-AU" dirty="0"/>
              <a:t> </a:t>
            </a:r>
            <a:r>
              <a:rPr lang="en-AU" dirty="0" err="1"/>
              <a:t>dari</a:t>
            </a:r>
            <a:r>
              <a:rPr lang="en-AU" dirty="0"/>
              <a:t> 1.5*IQR </a:t>
            </a:r>
            <a:r>
              <a:rPr lang="en-AU" dirty="0" err="1"/>
              <a:t>terhadap</a:t>
            </a:r>
            <a:r>
              <a:rPr lang="en-AU" dirty="0"/>
              <a:t> </a:t>
            </a:r>
            <a:r>
              <a:rPr lang="en-AU" dirty="0" err="1"/>
              <a:t>kuartil</a:t>
            </a:r>
            <a:r>
              <a:rPr lang="en-AU" dirty="0"/>
              <a:t> 1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nilai</a:t>
            </a:r>
            <a:r>
              <a:rPr lang="en-AU" dirty="0"/>
              <a:t> yang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dari</a:t>
            </a:r>
            <a:r>
              <a:rPr lang="en-AU" dirty="0"/>
              <a:t> 1.5*IQR </a:t>
            </a:r>
            <a:r>
              <a:rPr lang="en-AU" dirty="0" err="1"/>
              <a:t>terhadap</a:t>
            </a:r>
            <a:r>
              <a:rPr lang="en-AU" dirty="0"/>
              <a:t> </a:t>
            </a:r>
            <a:r>
              <a:rPr lang="en-AU" dirty="0" err="1"/>
              <a:t>kuartil</a:t>
            </a:r>
            <a:r>
              <a:rPr lang="en-AU" dirty="0"/>
              <a:t> 3.  Cara </a:t>
            </a:r>
            <a:r>
              <a:rPr lang="en-AU" dirty="0" err="1"/>
              <a:t>ini</a:t>
            </a:r>
            <a:r>
              <a:rPr lang="en-AU" dirty="0"/>
              <a:t> </a:t>
            </a:r>
            <a:r>
              <a:rPr lang="en-AU" dirty="0" err="1"/>
              <a:t>terbilang</a:t>
            </a:r>
            <a:r>
              <a:rPr lang="en-AU" dirty="0"/>
              <a:t> </a:t>
            </a:r>
            <a:r>
              <a:rPr lang="en-AU" dirty="0" err="1"/>
              <a:t>sangat</a:t>
            </a:r>
            <a:r>
              <a:rPr lang="en-AU" dirty="0"/>
              <a:t> </a:t>
            </a:r>
            <a:r>
              <a:rPr lang="en-AU" dirty="0" err="1"/>
              <a:t>sederhana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mengidentifikasi</a:t>
            </a:r>
            <a:r>
              <a:rPr lang="en-AU" dirty="0"/>
              <a:t> outlier </a:t>
            </a:r>
            <a:r>
              <a:rPr lang="en-AU" dirty="0" err="1"/>
              <a:t>dari</a:t>
            </a:r>
            <a:r>
              <a:rPr lang="en-AU" dirty="0"/>
              <a:t> data </a:t>
            </a:r>
            <a:r>
              <a:rPr lang="en-AU" dirty="0" err="1"/>
              <a:t>terhadap</a:t>
            </a:r>
            <a:r>
              <a:rPr lang="en-AU" dirty="0"/>
              <a:t> </a:t>
            </a:r>
            <a:r>
              <a:rPr lang="en-AU" dirty="0" err="1"/>
              <a:t>penjualan</a:t>
            </a:r>
            <a:r>
              <a:rPr lang="en-AU" dirty="0"/>
              <a:t> </a:t>
            </a:r>
            <a:r>
              <a:rPr lang="en-AU" dirty="0" err="1"/>
              <a:t>kue</a:t>
            </a:r>
            <a:r>
              <a:rPr lang="en-AU" dirty="0"/>
              <a:t> </a:t>
            </a:r>
            <a:r>
              <a:rPr lang="en-AU" dirty="0" err="1"/>
              <a:t>kering</a:t>
            </a:r>
            <a:r>
              <a:rPr lang="en-AU" dirty="0"/>
              <a:t> </a:t>
            </a:r>
            <a:r>
              <a:rPr lang="en-AU" dirty="0" err="1"/>
              <a:t>tersebut</a:t>
            </a:r>
            <a:r>
              <a:rPr lang="en-AU" dirty="0"/>
              <a:t>. </a:t>
            </a:r>
            <a:r>
              <a:rPr lang="en-AU" dirty="0" err="1"/>
              <a:t>Pertama</a:t>
            </a:r>
            <a:r>
              <a:rPr lang="en-AU" dirty="0"/>
              <a:t> </a:t>
            </a:r>
            <a:r>
              <a:rPr lang="en-AU" dirty="0" err="1"/>
              <a:t>kita</a:t>
            </a:r>
            <a:r>
              <a:rPr lang="en-AU" dirty="0"/>
              <a:t> </a:t>
            </a:r>
            <a:r>
              <a:rPr lang="en-AU" dirty="0" err="1"/>
              <a:t>tentukan</a:t>
            </a:r>
            <a:r>
              <a:rPr lang="en-AU" dirty="0"/>
              <a:t> rata-rata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standar</a:t>
            </a:r>
            <a:r>
              <a:rPr lang="en-AU" dirty="0"/>
              <a:t> </a:t>
            </a:r>
            <a:r>
              <a:rPr lang="en-AU" dirty="0" err="1"/>
              <a:t>deviasi</a:t>
            </a:r>
            <a:r>
              <a:rPr lang="en-AU" dirty="0"/>
              <a:t>. </a:t>
            </a:r>
            <a:r>
              <a:rPr lang="en-AU" dirty="0" err="1"/>
              <a:t>Kemudian</a:t>
            </a:r>
            <a:r>
              <a:rPr lang="en-AU" dirty="0"/>
              <a:t>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terbentuk</a:t>
            </a:r>
            <a:r>
              <a:rPr lang="en-AU" dirty="0"/>
              <a:t> threshold (rata-rata – 2 </a:t>
            </a:r>
            <a:r>
              <a:rPr lang="en-AU" dirty="0" err="1"/>
              <a:t>standar</a:t>
            </a:r>
            <a:r>
              <a:rPr lang="en-AU" dirty="0"/>
              <a:t> </a:t>
            </a:r>
            <a:r>
              <a:rPr lang="en-AU" dirty="0" err="1"/>
              <a:t>deviasi</a:t>
            </a:r>
            <a:r>
              <a:rPr lang="en-AU" dirty="0"/>
              <a:t>, rata-rata + 2 </a:t>
            </a:r>
            <a:r>
              <a:rPr lang="en-AU" dirty="0" err="1"/>
              <a:t>standar</a:t>
            </a:r>
            <a:r>
              <a:rPr lang="en-AU" dirty="0"/>
              <a:t> </a:t>
            </a:r>
            <a:r>
              <a:rPr lang="en-AU" dirty="0" err="1"/>
              <a:t>deviasi</a:t>
            </a:r>
            <a:r>
              <a:rPr lang="en-AU" dirty="0"/>
              <a:t>). </a:t>
            </a:r>
            <a:r>
              <a:rPr lang="en-AU" dirty="0" err="1"/>
              <a:t>Kemudian</a:t>
            </a:r>
            <a:r>
              <a:rPr lang="en-AU" dirty="0"/>
              <a:t> </a:t>
            </a:r>
            <a:r>
              <a:rPr lang="en-AU" dirty="0" err="1"/>
              <a:t>semua</a:t>
            </a:r>
            <a:r>
              <a:rPr lang="en-AU" dirty="0"/>
              <a:t> data yang </a:t>
            </a:r>
            <a:r>
              <a:rPr lang="en-AU" dirty="0" err="1"/>
              <a:t>berada</a:t>
            </a:r>
            <a:r>
              <a:rPr lang="en-AU" dirty="0"/>
              <a:t> </a:t>
            </a:r>
            <a:r>
              <a:rPr lang="en-AU" dirty="0" err="1"/>
              <a:t>diluar</a:t>
            </a:r>
            <a:r>
              <a:rPr lang="en-AU" dirty="0"/>
              <a:t> </a:t>
            </a:r>
            <a:r>
              <a:rPr lang="en-AU" dirty="0" err="1"/>
              <a:t>kisaran</a:t>
            </a:r>
            <a:r>
              <a:rPr lang="en-AU" dirty="0"/>
              <a:t> threshold, </a:t>
            </a:r>
            <a:r>
              <a:rPr lang="en-AU" dirty="0" err="1"/>
              <a:t>maka</a:t>
            </a:r>
            <a:r>
              <a:rPr lang="en-AU" dirty="0"/>
              <a:t> </a:t>
            </a:r>
            <a:r>
              <a:rPr lang="en-AU" dirty="0" err="1"/>
              <a:t>berpotensi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dianggap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outlier.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5710C-3C6C-4751-A142-6D7C87A793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91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smtClean="0"/>
              <a:t>Kelebihan  &amp; Kekurangan Pendekatan Statistik 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mtClean="0"/>
              <a:t>Jika pengetahuan data cukup (jenis distribusi data  dan jenis uji yang diperlukan), maka pendekatan statistik akan sangat efektif</a:t>
            </a:r>
          </a:p>
          <a:p>
            <a:pPr eaLnBrk="1" hangingPunct="1"/>
            <a:r>
              <a:rPr lang="en-US" smtClean="0"/>
              <a:t>Umumnya sulit menemukan fungsi distribusi dan jenis uji yang tepat untuk data</a:t>
            </a:r>
          </a:p>
          <a:p>
            <a:pPr eaLnBrk="1" hangingPunct="1"/>
            <a:r>
              <a:rPr lang="en-US" smtClean="0"/>
              <a:t>Kebanyakan uji hanya cocok untuk single attribut</a:t>
            </a:r>
          </a:p>
          <a:p>
            <a:pPr eaLnBrk="1" hangingPunct="1"/>
            <a:r>
              <a:rPr lang="en-US" smtClean="0"/>
              <a:t>Sulit untuk menentukan fungsi distribusi dan uji yang tepat untuk data berdimensi tinggi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3C0A9C-1A09-4FFE-AE2D-7B9DED4B0F09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Nearest-Neighbor Based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Tentukan jarak dari tiap pasang titik (data)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Sebuah titik dikatakan outlier jika (pilih salah satu 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- Banyaknya titik tetangga di sekitarnya lebih sedikit dari </a:t>
            </a:r>
            <a:r>
              <a:rPr lang="en-US" b="1" i="1" smtClean="0">
                <a:solidFill>
                  <a:srgbClr val="00CC99"/>
                </a:solidFill>
              </a:rPr>
              <a:t>p</a:t>
            </a:r>
            <a:r>
              <a:rPr lang="en-US" smtClean="0"/>
              <a:t> dalam jarak </a:t>
            </a:r>
            <a:r>
              <a:rPr lang="en-US" b="1" i="1" smtClean="0">
                <a:solidFill>
                  <a:srgbClr val="00CC99"/>
                </a:solidFill>
              </a:rPr>
              <a:t>D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- Titik tsb merupakan top n titik yang </a:t>
            </a:r>
            <a:r>
              <a:rPr lang="en-US" i="1" smtClean="0"/>
              <a:t>jaraknya</a:t>
            </a:r>
            <a:r>
              <a:rPr lang="en-US" smtClean="0"/>
              <a:t> paling jauh dari k tetangga terdekatnya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-  Titik tsb merupakan top n titik </a:t>
            </a:r>
            <a:r>
              <a:rPr lang="en-US" i="1" smtClean="0"/>
              <a:t>rata-rata jaraknya</a:t>
            </a:r>
            <a:r>
              <a:rPr lang="en-US" smtClean="0"/>
              <a:t> paling besar dari k tetangga terdekatnya</a:t>
            </a: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C6BAF2-09CC-4F4E-9E4C-FC6A24219873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smtClean="0"/>
              <a:t>Kelebihan &amp; Kekurangan Nearest_Neighbor Approach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00200"/>
            <a:ext cx="7696200" cy="4530725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Pendekatannya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endParaRPr lang="en-US" sz="2400" dirty="0" smtClean="0"/>
          </a:p>
          <a:p>
            <a:pPr eaLnBrk="1" hangingPunct="1"/>
            <a:r>
              <a:rPr lang="en-US" sz="2400" dirty="0" err="1" smtClean="0"/>
              <a:t>Untuk</a:t>
            </a:r>
            <a:r>
              <a:rPr lang="en-US" sz="2400" dirty="0" smtClean="0"/>
              <a:t> basis data yang </a:t>
            </a:r>
            <a:r>
              <a:rPr lang="en-US" sz="2400" dirty="0" err="1" smtClean="0"/>
              <a:t>besar</a:t>
            </a:r>
            <a:r>
              <a:rPr lang="en-US" sz="2400" dirty="0" smtClean="0"/>
              <a:t>,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memakan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membutuhkan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tergantung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parameter yang </a:t>
            </a:r>
            <a:r>
              <a:rPr lang="en-US" sz="2400" dirty="0" err="1" smtClean="0"/>
              <a:t>dipilih</a:t>
            </a:r>
            <a:endParaRPr lang="en-US" sz="2400" dirty="0" smtClean="0"/>
          </a:p>
          <a:p>
            <a:pPr eaLnBrk="1" hangingPunct="1"/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menangani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data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kepadatan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endParaRPr lang="en-US" sz="2400" dirty="0" smtClean="0"/>
          </a:p>
        </p:txBody>
      </p:sp>
      <p:graphicFrame>
        <p:nvGraphicFramePr>
          <p:cNvPr id="1027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57800" y="2514600"/>
          <a:ext cx="444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444240" imgH="228600" progId="Equation.3">
                  <p:embed/>
                </p:oleObj>
              </mc:Choice>
              <mc:Fallback>
                <p:oleObj name="Equation" r:id="rId3" imgW="4442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514600"/>
                        <a:ext cx="4445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02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714D2E-6BFD-4097-9E40-CC9692875841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Density Based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543800" cy="4530725"/>
          </a:xfrm>
        </p:spPr>
        <p:txBody>
          <a:bodyPr>
            <a:normAutofit fontScale="92500" lnSpcReduction="20000"/>
          </a:bodyPr>
          <a:lstStyle/>
          <a:p>
            <a:r>
              <a:rPr lang="en-AU" dirty="0" err="1"/>
              <a:t>Metode</a:t>
            </a:r>
            <a:r>
              <a:rPr lang="en-AU" dirty="0"/>
              <a:t> density-based </a:t>
            </a:r>
            <a:r>
              <a:rPr lang="en-AU" dirty="0" err="1"/>
              <a:t>tidak</a:t>
            </a:r>
            <a:r>
              <a:rPr lang="en-AU" dirty="0"/>
              <a:t> </a:t>
            </a:r>
            <a:r>
              <a:rPr lang="en-AU" dirty="0" err="1"/>
              <a:t>secara</a:t>
            </a:r>
            <a:r>
              <a:rPr lang="en-AU" dirty="0"/>
              <a:t> </a:t>
            </a:r>
            <a:r>
              <a:rPr lang="en-AU" dirty="0" err="1"/>
              <a:t>eksplisit</a:t>
            </a:r>
            <a:r>
              <a:rPr lang="en-AU" dirty="0"/>
              <a:t> </a:t>
            </a:r>
            <a:r>
              <a:rPr lang="en-AU" dirty="0" err="1"/>
              <a:t>mengklasifikasikan</a:t>
            </a:r>
            <a:r>
              <a:rPr lang="en-AU" dirty="0"/>
              <a:t> </a:t>
            </a:r>
            <a:r>
              <a:rPr lang="en-AU" dirty="0" err="1"/>
              <a:t>sebuah</a:t>
            </a:r>
            <a:r>
              <a:rPr lang="en-AU" dirty="0"/>
              <a:t> </a:t>
            </a:r>
            <a:r>
              <a:rPr lang="en-AU" dirty="0" err="1"/>
              <a:t>obyek</a:t>
            </a:r>
            <a:r>
              <a:rPr lang="en-AU" dirty="0"/>
              <a:t> </a:t>
            </a:r>
            <a:r>
              <a:rPr lang="en-AU" dirty="0" err="1"/>
              <a:t>adalah</a:t>
            </a:r>
            <a:r>
              <a:rPr lang="en-AU" dirty="0"/>
              <a:t> outlier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bukan</a:t>
            </a:r>
            <a:r>
              <a:rPr lang="en-AU" dirty="0"/>
              <a:t>,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tetapi</a:t>
            </a:r>
            <a:r>
              <a:rPr lang="en-AU" dirty="0"/>
              <a:t>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kepada</a:t>
            </a:r>
            <a:r>
              <a:rPr lang="en-AU" dirty="0"/>
              <a:t> </a:t>
            </a:r>
            <a:r>
              <a:rPr lang="en-AU" dirty="0" err="1"/>
              <a:t>pemberian</a:t>
            </a:r>
            <a:r>
              <a:rPr lang="en-AU" dirty="0"/>
              <a:t> </a:t>
            </a:r>
            <a:r>
              <a:rPr lang="en-AU" dirty="0" err="1"/>
              <a:t>nilai</a:t>
            </a:r>
            <a:r>
              <a:rPr lang="en-AU" dirty="0"/>
              <a:t> </a:t>
            </a:r>
            <a:r>
              <a:rPr lang="en-AU" dirty="0" err="1"/>
              <a:t>kepada</a:t>
            </a:r>
            <a:r>
              <a:rPr lang="en-AU" dirty="0"/>
              <a:t> </a:t>
            </a:r>
            <a:r>
              <a:rPr lang="en-AU" dirty="0" err="1"/>
              <a:t>obyek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</a:t>
            </a:r>
            <a:r>
              <a:rPr lang="en-AU" dirty="0" err="1"/>
              <a:t>derajat</a:t>
            </a:r>
            <a:r>
              <a:rPr lang="en-AU" dirty="0"/>
              <a:t> </a:t>
            </a:r>
            <a:r>
              <a:rPr lang="en-AU" dirty="0" err="1"/>
              <a:t>kekuatan</a:t>
            </a:r>
            <a:r>
              <a:rPr lang="en-AU" dirty="0"/>
              <a:t> </a:t>
            </a:r>
            <a:r>
              <a:rPr lang="en-AU" dirty="0" err="1"/>
              <a:t>obyek</a:t>
            </a:r>
            <a:r>
              <a:rPr lang="en-AU" dirty="0"/>
              <a:t> </a:t>
            </a:r>
            <a:r>
              <a:rPr lang="en-AU" dirty="0" err="1"/>
              <a:t>tersebut</a:t>
            </a:r>
            <a:r>
              <a:rPr lang="en-AU" dirty="0"/>
              <a:t> </a:t>
            </a:r>
            <a:r>
              <a:rPr lang="en-AU" dirty="0" err="1"/>
              <a:t>dapat</a:t>
            </a:r>
            <a:r>
              <a:rPr lang="en-AU" dirty="0"/>
              <a:t> </a:t>
            </a:r>
            <a:r>
              <a:rPr lang="en-AU" dirty="0" err="1"/>
              <a:t>dikategorikan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outlier. </a:t>
            </a:r>
            <a:r>
              <a:rPr lang="en-AU" dirty="0" err="1"/>
              <a:t>Ukuran</a:t>
            </a:r>
            <a:r>
              <a:rPr lang="en-AU" dirty="0"/>
              <a:t> </a:t>
            </a:r>
            <a:r>
              <a:rPr lang="en-AU" dirty="0" err="1"/>
              <a:t>derajat</a:t>
            </a:r>
            <a:r>
              <a:rPr lang="en-AU" dirty="0"/>
              <a:t> </a:t>
            </a:r>
            <a:r>
              <a:rPr lang="en-AU" dirty="0" err="1"/>
              <a:t>kekuatan</a:t>
            </a:r>
            <a:r>
              <a:rPr lang="en-AU" dirty="0"/>
              <a:t> </a:t>
            </a:r>
            <a:r>
              <a:rPr lang="en-AU" dirty="0" err="1"/>
              <a:t>ini</a:t>
            </a:r>
            <a:r>
              <a:rPr lang="en-AU" dirty="0"/>
              <a:t> </a:t>
            </a:r>
            <a:r>
              <a:rPr lang="en-AU" dirty="0" err="1"/>
              <a:t>adalah</a:t>
            </a:r>
            <a:r>
              <a:rPr lang="en-AU" dirty="0"/>
              <a:t> local outlier factor (LOF). </a:t>
            </a:r>
            <a:r>
              <a:rPr lang="en-AU" dirty="0" err="1"/>
              <a:t>Pendekatan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pencarian</a:t>
            </a:r>
            <a:r>
              <a:rPr lang="en-AU" dirty="0"/>
              <a:t> outlier </a:t>
            </a:r>
            <a:r>
              <a:rPr lang="en-AU" dirty="0" err="1"/>
              <a:t>ini</a:t>
            </a:r>
            <a:r>
              <a:rPr lang="en-AU" dirty="0"/>
              <a:t> </a:t>
            </a:r>
            <a:r>
              <a:rPr lang="en-AU" dirty="0" err="1"/>
              <a:t>hanya</a:t>
            </a:r>
            <a:r>
              <a:rPr lang="en-AU" dirty="0"/>
              <a:t> </a:t>
            </a:r>
            <a:r>
              <a:rPr lang="en-AU" dirty="0" err="1"/>
              <a:t>membutuhkan</a:t>
            </a:r>
            <a:r>
              <a:rPr lang="en-AU" dirty="0"/>
              <a:t> </a:t>
            </a:r>
            <a:r>
              <a:rPr lang="en-AU" dirty="0" err="1"/>
              <a:t>satu</a:t>
            </a:r>
            <a:endParaRPr lang="en-AU" dirty="0"/>
          </a:p>
          <a:p>
            <a:r>
              <a:rPr lang="en-AU" dirty="0"/>
              <a:t>parameter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MinPts</a:t>
            </a:r>
            <a:r>
              <a:rPr lang="en-AU" dirty="0"/>
              <a:t>, </a:t>
            </a:r>
            <a:r>
              <a:rPr lang="en-AU" dirty="0" err="1"/>
              <a:t>dimana</a:t>
            </a:r>
            <a:r>
              <a:rPr lang="en-AU" dirty="0"/>
              <a:t> </a:t>
            </a:r>
            <a:r>
              <a:rPr lang="en-AU" dirty="0" err="1"/>
              <a:t>MinPts</a:t>
            </a:r>
            <a:r>
              <a:rPr lang="en-AU" dirty="0"/>
              <a:t> </a:t>
            </a:r>
            <a:r>
              <a:rPr lang="en-AU" dirty="0" err="1"/>
              <a:t>adalah</a:t>
            </a:r>
            <a:r>
              <a:rPr lang="en-AU" dirty="0"/>
              <a:t> </a:t>
            </a:r>
            <a:r>
              <a:rPr lang="en-AU" dirty="0" err="1"/>
              <a:t>jumlah</a:t>
            </a:r>
            <a:r>
              <a:rPr lang="en-AU" dirty="0"/>
              <a:t> </a:t>
            </a:r>
            <a:r>
              <a:rPr lang="en-AU" dirty="0" err="1"/>
              <a:t>tetangga</a:t>
            </a:r>
            <a:r>
              <a:rPr lang="en-AU" dirty="0"/>
              <a:t> </a:t>
            </a:r>
            <a:r>
              <a:rPr lang="en-AU" dirty="0" err="1"/>
              <a:t>terdekat</a:t>
            </a:r>
            <a:r>
              <a:rPr lang="en-AU" dirty="0"/>
              <a:t> yang </a:t>
            </a:r>
            <a:r>
              <a:rPr lang="en-AU" dirty="0" err="1"/>
              <a:t>digunakan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mendefinisikan</a:t>
            </a:r>
            <a:r>
              <a:rPr lang="en-AU" dirty="0"/>
              <a:t> local </a:t>
            </a:r>
            <a:r>
              <a:rPr lang="en-AU" dirty="0" err="1"/>
              <a:t>neighborhood</a:t>
            </a:r>
            <a:r>
              <a:rPr lang="en-AU" dirty="0"/>
              <a:t> </a:t>
            </a:r>
            <a:r>
              <a:rPr lang="en-AU" dirty="0" err="1"/>
              <a:t>suatu</a:t>
            </a:r>
            <a:r>
              <a:rPr lang="en-AU" dirty="0"/>
              <a:t> </a:t>
            </a:r>
            <a:r>
              <a:rPr lang="en-AU" dirty="0" err="1"/>
              <a:t>obyek</a:t>
            </a:r>
            <a:r>
              <a:rPr lang="en-AU" dirty="0"/>
              <a:t>. </a:t>
            </a:r>
            <a:r>
              <a:rPr lang="en-AU" dirty="0" err="1"/>
              <a:t>MinPts</a:t>
            </a:r>
            <a:r>
              <a:rPr lang="en-AU" dirty="0"/>
              <a:t> </a:t>
            </a:r>
            <a:r>
              <a:rPr lang="en-AU" dirty="0" err="1"/>
              <a:t>diasumsikan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</a:t>
            </a:r>
            <a:r>
              <a:rPr lang="en-AU" dirty="0" err="1"/>
              <a:t>jangkauan</a:t>
            </a:r>
            <a:r>
              <a:rPr lang="en-AU" dirty="0"/>
              <a:t> </a:t>
            </a:r>
            <a:r>
              <a:rPr lang="en-AU" dirty="0" err="1"/>
              <a:t>dari</a:t>
            </a:r>
            <a:r>
              <a:rPr lang="en-AU" dirty="0"/>
              <a:t> </a:t>
            </a:r>
            <a:r>
              <a:rPr lang="en-AU" dirty="0" err="1"/>
              <a:t>nilai</a:t>
            </a:r>
            <a:r>
              <a:rPr lang="en-AU" dirty="0"/>
              <a:t> </a:t>
            </a:r>
            <a:r>
              <a:rPr lang="en-AU" dirty="0" err="1"/>
              <a:t>MinPtsLB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MinPtsUB</a:t>
            </a:r>
            <a:r>
              <a:rPr lang="en-AU" dirty="0"/>
              <a:t>. </a:t>
            </a:r>
            <a:r>
              <a:rPr lang="en-AU" dirty="0" err="1"/>
              <a:t>Nilai</a:t>
            </a:r>
            <a:r>
              <a:rPr lang="en-AU" dirty="0"/>
              <a:t> </a:t>
            </a:r>
            <a:r>
              <a:rPr lang="en-AU" dirty="0" err="1"/>
              <a:t>MinPtsLB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MinPtsUB</a:t>
            </a:r>
            <a:r>
              <a:rPr lang="en-AU" dirty="0"/>
              <a:t> </a:t>
            </a:r>
            <a:r>
              <a:rPr lang="en-AU" dirty="0" err="1"/>
              <a:t>disarankan</a:t>
            </a:r>
            <a:r>
              <a:rPr lang="en-AU" dirty="0"/>
              <a:t> </a:t>
            </a:r>
            <a:r>
              <a:rPr lang="en-AU" dirty="0" err="1"/>
              <a:t>bernilai</a:t>
            </a:r>
            <a:r>
              <a:rPr lang="en-AU" dirty="0"/>
              <a:t> </a:t>
            </a:r>
            <a:r>
              <a:rPr lang="en-AU" dirty="0" smtClean="0"/>
              <a:t>10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/>
              <a:t>20. </a:t>
            </a:r>
            <a:r>
              <a:rPr lang="en-AU" dirty="0" err="1"/>
              <a:t>Akhirnya</a:t>
            </a:r>
            <a:r>
              <a:rPr lang="en-AU" dirty="0"/>
              <a:t> </a:t>
            </a:r>
            <a:r>
              <a:rPr lang="en-AU" dirty="0" err="1"/>
              <a:t>semua</a:t>
            </a:r>
            <a:r>
              <a:rPr lang="en-AU" dirty="0"/>
              <a:t> </a:t>
            </a:r>
            <a:r>
              <a:rPr lang="en-AU" dirty="0" err="1"/>
              <a:t>obyek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dataset </a:t>
            </a:r>
            <a:r>
              <a:rPr lang="en-AU" dirty="0" err="1"/>
              <a:t>dihitung</a:t>
            </a:r>
            <a:r>
              <a:rPr lang="en-AU" dirty="0"/>
              <a:t> </a:t>
            </a:r>
            <a:r>
              <a:rPr lang="en-AU" dirty="0" err="1"/>
              <a:t>nilai</a:t>
            </a:r>
            <a:r>
              <a:rPr lang="en-AU" dirty="0"/>
              <a:t> </a:t>
            </a:r>
            <a:r>
              <a:rPr lang="en-AU" dirty="0" err="1"/>
              <a:t>LOFnya</a:t>
            </a:r>
            <a:r>
              <a:rPr lang="en-AU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4333 - Dami - Analisis Outlier                                                               *IMD*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C2CB91-76D4-4332-8F07-4F08F3E1C76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47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Density Based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848600" cy="4530725"/>
          </a:xfrm>
        </p:spPr>
        <p:txBody>
          <a:bodyPr/>
          <a:lstStyle/>
          <a:p>
            <a:pPr eaLnBrk="1" hangingPunct="1"/>
            <a:r>
              <a:rPr lang="en-US" sz="2400" smtClean="0"/>
              <a:t>Berdasarkan pendekatan density-based, outlier adalah titik yang berada pada daerah dengan kepadatan rendah (tidak padat)</a:t>
            </a:r>
          </a:p>
          <a:p>
            <a:pPr eaLnBrk="1" hangingPunct="1"/>
            <a:endParaRPr lang="en-US" sz="2400" smtClean="0"/>
          </a:p>
        </p:txBody>
      </p:sp>
      <p:graphicFrame>
        <p:nvGraphicFramePr>
          <p:cNvPr id="2050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2152650" y="2971800"/>
          <a:ext cx="40005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2070000" imgH="749160" progId="Equation.3">
                  <p:embed/>
                </p:oleObj>
              </mc:Choice>
              <mc:Fallback>
                <p:oleObj name="Equation" r:id="rId3" imgW="2070000" imgH="7491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2971800"/>
                        <a:ext cx="40005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20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144DB5-0905-474B-B6BC-48D1D7F303F8}" type="slidenum">
              <a:rPr lang="en-US"/>
              <a:pPr/>
              <a:t>18</a:t>
            </a:fld>
            <a:endParaRPr lang="en-US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1524000" y="47244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1524000" y="4495800"/>
            <a:ext cx="6324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N(x,k) adalah himpunan yang berisi k tetangga terdekat x, y adalah tetangga terdekat dari x dan |N(x,k)| adalah banyaknya anggota himpunan N(x,k)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Density-based: </a:t>
            </a:r>
            <a:br>
              <a:rPr lang="en-US" sz="3200" dirty="0" smtClean="0"/>
            </a:br>
            <a:r>
              <a:rPr lang="en-US" sz="3200" dirty="0" smtClean="0"/>
              <a:t>LOF (Local Outlier Factor) approach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eaLnBrk="1" hangingPunct="1"/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setiap</a:t>
            </a:r>
            <a:r>
              <a:rPr lang="en-US" sz="1800" dirty="0" smtClean="0"/>
              <a:t> </a:t>
            </a:r>
            <a:r>
              <a:rPr lang="en-US" sz="1800" dirty="0" err="1" smtClean="0"/>
              <a:t>titik</a:t>
            </a:r>
            <a:r>
              <a:rPr lang="en-US" sz="1800" dirty="0" smtClean="0"/>
              <a:t>, </a:t>
            </a:r>
            <a:r>
              <a:rPr lang="en-US" sz="1800" dirty="0" err="1" smtClean="0"/>
              <a:t>hitunglah</a:t>
            </a:r>
            <a:r>
              <a:rPr lang="en-US" sz="1800" dirty="0" smtClean="0"/>
              <a:t> </a:t>
            </a:r>
            <a:r>
              <a:rPr lang="en-US" sz="1800" dirty="0" err="1" smtClean="0"/>
              <a:t>kepadatan</a:t>
            </a:r>
            <a:r>
              <a:rPr lang="en-US" sz="1800" dirty="0" smtClean="0"/>
              <a:t> </a:t>
            </a:r>
            <a:r>
              <a:rPr lang="en-US" sz="1800" dirty="0" err="1" smtClean="0"/>
              <a:t>lokal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average relative density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dirty="0" smtClean="0"/>
              <a:t>	</a:t>
            </a:r>
          </a:p>
          <a:p>
            <a:pPr eaLnBrk="1" hangingPunct="1"/>
            <a:r>
              <a:rPr lang="en-US" sz="1800" dirty="0" smtClean="0"/>
              <a:t>Outlier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titik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r>
              <a:rPr lang="en-US" sz="1800" dirty="0" smtClean="0"/>
              <a:t> LOF (</a:t>
            </a:r>
            <a:r>
              <a:rPr lang="en-US" sz="1800" dirty="0" err="1" smtClean="0"/>
              <a:t>ard</a:t>
            </a:r>
            <a:r>
              <a:rPr lang="en-US" sz="1800" dirty="0" smtClean="0"/>
              <a:t>) </a:t>
            </a:r>
            <a:r>
              <a:rPr lang="en-US" sz="1800" dirty="0" err="1" smtClean="0"/>
              <a:t>terbesar</a:t>
            </a:r>
            <a:endParaRPr lang="en-US" sz="1800" dirty="0" smtClean="0"/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887222548"/>
              </p:ext>
            </p:extLst>
          </p:nvPr>
        </p:nvGraphicFramePr>
        <p:xfrm>
          <a:off x="1689888" y="2133600"/>
          <a:ext cx="586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3911400" imgH="558720" progId="Equation.3">
                  <p:embed/>
                </p:oleObj>
              </mc:Choice>
              <mc:Fallback>
                <p:oleObj name="Equation" r:id="rId3" imgW="3911400" imgH="5587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888" y="2133600"/>
                        <a:ext cx="5867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307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516686-8454-4DB9-A08B-CD1E02A9F56D}" type="slidenum">
              <a:rPr lang="en-US"/>
              <a:pPr/>
              <a:t>19</a:t>
            </a:fld>
            <a:endParaRPr lang="en-US"/>
          </a:p>
        </p:txBody>
      </p:sp>
      <p:grpSp>
        <p:nvGrpSpPr>
          <p:cNvPr id="3079" name="Group 4"/>
          <p:cNvGrpSpPr>
            <a:grpSpLocks noChangeAspect="1"/>
          </p:cNvGrpSpPr>
          <p:nvPr/>
        </p:nvGrpSpPr>
        <p:grpSpPr bwMode="auto">
          <a:xfrm>
            <a:off x="838200" y="3276600"/>
            <a:ext cx="3505200" cy="3001963"/>
            <a:chOff x="1626" y="1932"/>
            <a:chExt cx="3476" cy="2930"/>
          </a:xfrm>
        </p:grpSpPr>
        <p:pic>
          <p:nvPicPr>
            <p:cNvPr id="3081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26" y="1932"/>
              <a:ext cx="3476" cy="2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2" name="Text Box 6"/>
            <p:cNvSpPr txBox="1">
              <a:spLocks noChangeAspect="1" noChangeArrowheads="1"/>
            </p:cNvSpPr>
            <p:nvPr/>
          </p:nvSpPr>
          <p:spPr bwMode="auto">
            <a:xfrm>
              <a:off x="2460" y="3978"/>
              <a:ext cx="300" cy="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en-US" sz="1400" b="1" i="1">
                  <a:solidFill>
                    <a:schemeClr val="hlink"/>
                  </a:solidFill>
                  <a:latin typeface="Times New Roman" pitchFamily="18" charset="0"/>
                </a:rPr>
                <a:t>  p</a:t>
              </a:r>
              <a:r>
                <a:rPr lang="en-US" sz="1400" b="1" i="1" baseline="-25000">
                  <a:solidFill>
                    <a:schemeClr val="hlink"/>
                  </a:solidFill>
                  <a:latin typeface="Times New Roman" pitchFamily="18" charset="0"/>
                </a:rPr>
                <a:t>2</a:t>
              </a:r>
              <a:endParaRPr lang="en-US" sz="1400" b="1" i="1">
                <a:solidFill>
                  <a:schemeClr val="hlink"/>
                </a:solidFill>
                <a:latin typeface="Times New Roman" pitchFamily="18" charset="0"/>
              </a:endParaRPr>
            </a:p>
            <a:p>
              <a:pPr eaLnBrk="0" hangingPunct="0"/>
              <a:r>
                <a:rPr lang="en-US" sz="1000" b="1">
                  <a:solidFill>
                    <a:schemeClr val="hlink"/>
                  </a:solidFill>
                  <a:latin typeface="Times New Roman" pitchFamily="18" charset="0"/>
                  <a:sym typeface="Symbol" pitchFamily="18" charset="2"/>
                </a:rPr>
                <a:t></a:t>
              </a:r>
              <a:endParaRPr lang="en-US" sz="1600" b="1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  <p:sp>
          <p:nvSpPr>
            <p:cNvPr id="3083" name="Text Box 7"/>
            <p:cNvSpPr txBox="1">
              <a:spLocks noChangeAspect="1" noChangeArrowheads="1"/>
            </p:cNvSpPr>
            <p:nvPr/>
          </p:nvSpPr>
          <p:spPr bwMode="auto">
            <a:xfrm>
              <a:off x="3582" y="4194"/>
              <a:ext cx="438" cy="5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en-US" sz="1400" b="1" i="1">
                  <a:solidFill>
                    <a:schemeClr val="hlink"/>
                  </a:solidFill>
                  <a:latin typeface="Times New Roman" pitchFamily="18" charset="0"/>
                </a:rPr>
                <a:t>  p</a:t>
              </a:r>
              <a:r>
                <a:rPr lang="en-US" sz="1400" b="1" i="1" baseline="-25000">
                  <a:solidFill>
                    <a:schemeClr val="hlink"/>
                  </a:solidFill>
                  <a:latin typeface="Times New Roman" pitchFamily="18" charset="0"/>
                </a:rPr>
                <a:t>1</a:t>
              </a:r>
              <a:endParaRPr lang="en-US" sz="1400" b="1" i="1">
                <a:solidFill>
                  <a:schemeClr val="hlink"/>
                </a:solidFill>
                <a:latin typeface="Times New Roman" pitchFamily="18" charset="0"/>
              </a:endParaRPr>
            </a:p>
            <a:p>
              <a:pPr eaLnBrk="0" hangingPunct="0"/>
              <a:r>
                <a:rPr lang="en-US" sz="1000" b="1">
                  <a:solidFill>
                    <a:schemeClr val="hlink"/>
                  </a:solidFill>
                  <a:latin typeface="Times New Roman" pitchFamily="18" charset="0"/>
                  <a:sym typeface="Symbol" pitchFamily="18" charset="2"/>
                </a:rPr>
                <a:t></a:t>
              </a:r>
              <a:endParaRPr lang="en-US" sz="1400" b="1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</p:grp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181600" y="3352800"/>
            <a:ext cx="3352800" cy="1920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Dengan pendekatan NN, p</a:t>
            </a:r>
            <a:r>
              <a:rPr lang="en-US" sz="2000" baseline="-25000">
                <a:latin typeface="Tahoma" pitchFamily="34" charset="0"/>
              </a:rPr>
              <a:t>2</a:t>
            </a:r>
            <a:r>
              <a:rPr lang="en-US" sz="2000">
                <a:latin typeface="Tahoma" pitchFamily="34" charset="0"/>
              </a:rPr>
              <a:t> tidak akan dianggap sbg outlier, sedangkan dengan pendekatan LOF, p</a:t>
            </a:r>
            <a:r>
              <a:rPr lang="en-US" sz="2000" baseline="-25000">
                <a:latin typeface="Tahoma" pitchFamily="34" charset="0"/>
              </a:rPr>
              <a:t>1</a:t>
            </a:r>
            <a:r>
              <a:rPr lang="en-US" sz="2000">
                <a:latin typeface="Tahoma" pitchFamily="34" charset="0"/>
              </a:rPr>
              <a:t> dan p</a:t>
            </a:r>
            <a:r>
              <a:rPr lang="en-US" sz="2000" baseline="-25000">
                <a:latin typeface="Tahoma" pitchFamily="34" charset="0"/>
              </a:rPr>
              <a:t>2 </a:t>
            </a:r>
            <a:r>
              <a:rPr lang="en-US" sz="2000">
                <a:latin typeface="Tahoma" pitchFamily="34" charset="0"/>
              </a:rPr>
              <a:t>akan dianggap sebagai outlier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Definisi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Outlier/anomali adalah sehimpunan data yang dianggap memiliki sifat yang berbeda dibandingkan dengan kebanyakan data lainnya</a:t>
            </a:r>
          </a:p>
          <a:p>
            <a:pPr eaLnBrk="1" hangingPunct="1"/>
            <a:r>
              <a:rPr lang="en-US" smtClean="0"/>
              <a:t>Analisis outlier dikenal juga dengan analisis anomali atau deteksi anomali atau deteksi deviasi (nilai atributnya objek tsb, signifikan berbeda dengan nilai atribut objek lainnya ) atau </a:t>
            </a:r>
            <a:r>
              <a:rPr lang="en-US" i="1" smtClean="0"/>
              <a:t>exception mining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821E73-00D7-4397-B6BF-D06774905D1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smtClean="0"/>
              <a:t>Kelebihan &amp; Kekurangan Density Based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Dapat digunakan untuk data yang kepadatannya berbeda</a:t>
            </a:r>
          </a:p>
          <a:p>
            <a:pPr eaLnBrk="1" hangingPunct="1"/>
            <a:r>
              <a:rPr lang="en-US" smtClean="0"/>
              <a:t>Namun pemilihan parameter juga menjadi satu penentu yang kuat dalam menentukan nilai kepadatan</a:t>
            </a:r>
          </a:p>
          <a:p>
            <a:pPr eaLnBrk="1" hangingPunct="1"/>
            <a:r>
              <a:rPr lang="en-US" smtClean="0"/>
              <a:t>Tanpa LOF maka objek yang berada pada cluster yang berbeda dapat dianggap outlier juga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0EF79B-B4F5-4293-9956-0CF788A60B10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Clustering-Based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4648200" cy="399732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zh-CN" sz="1800" dirty="0" smtClean="0">
                <a:ea typeface="宋体" charset="-122"/>
              </a:rPr>
              <a:t>Ide </a:t>
            </a:r>
            <a:r>
              <a:rPr lang="en-US" altLang="zh-CN" sz="1800" dirty="0" err="1" smtClean="0">
                <a:ea typeface="宋体" charset="-122"/>
              </a:rPr>
              <a:t>dasar</a:t>
            </a:r>
            <a:r>
              <a:rPr lang="en-US" altLang="zh-CN" sz="1800" dirty="0" smtClean="0">
                <a:ea typeface="宋体" charset="-122"/>
              </a:rPr>
              <a:t>:</a:t>
            </a:r>
          </a:p>
          <a:p>
            <a:pPr lvl="1" eaLnBrk="1" hangingPunct="1"/>
            <a:r>
              <a:rPr lang="en-US" altLang="zh-CN" sz="1800" dirty="0" err="1" smtClean="0">
                <a:ea typeface="宋体" charset="-122"/>
              </a:rPr>
              <a:t>Klasterisasi</a:t>
            </a:r>
            <a:r>
              <a:rPr lang="en-US" altLang="zh-CN" sz="1800" dirty="0" smtClean="0">
                <a:ea typeface="宋体" charset="-122"/>
              </a:rPr>
              <a:t> data </a:t>
            </a:r>
            <a:r>
              <a:rPr lang="en-US" altLang="zh-CN" sz="1800" dirty="0" err="1" smtClean="0">
                <a:ea typeface="宋体" charset="-122"/>
              </a:rPr>
              <a:t>menjadi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kelompok-kelompok</a:t>
            </a:r>
            <a:r>
              <a:rPr lang="en-US" altLang="zh-CN" sz="1800" dirty="0" smtClean="0">
                <a:ea typeface="宋体" charset="-122"/>
              </a:rPr>
              <a:t> yang </a:t>
            </a:r>
            <a:r>
              <a:rPr lang="en-US" altLang="zh-CN" sz="1800" dirty="0" err="1" smtClean="0">
                <a:ea typeface="宋体" charset="-122"/>
              </a:rPr>
              <a:t>kepadatannya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berbeda-beda</a:t>
            </a:r>
            <a:endParaRPr lang="en-US" altLang="zh-CN" sz="1800" dirty="0" smtClean="0">
              <a:ea typeface="宋体" charset="-122"/>
            </a:endParaRPr>
          </a:p>
          <a:p>
            <a:pPr lvl="1" eaLnBrk="1" hangingPunct="1"/>
            <a:r>
              <a:rPr lang="en-US" altLang="zh-CN" sz="1800" dirty="0" err="1" smtClean="0">
                <a:ea typeface="宋体" charset="-122"/>
              </a:rPr>
              <a:t>Pilih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titik-titik</a:t>
            </a:r>
            <a:r>
              <a:rPr lang="en-US" altLang="zh-CN" sz="1800" dirty="0" smtClean="0">
                <a:ea typeface="宋体" charset="-122"/>
              </a:rPr>
              <a:t> yang </a:t>
            </a:r>
            <a:r>
              <a:rPr lang="en-US" altLang="zh-CN" sz="1800" dirty="0" err="1" smtClean="0">
                <a:ea typeface="宋体" charset="-122"/>
              </a:rPr>
              <a:t>berada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pada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klaster</a:t>
            </a:r>
            <a:r>
              <a:rPr lang="en-US" altLang="zh-CN" sz="1800" dirty="0" smtClean="0">
                <a:ea typeface="宋体" charset="-122"/>
              </a:rPr>
              <a:t> yang </a:t>
            </a:r>
            <a:r>
              <a:rPr lang="en-US" altLang="zh-CN" sz="1800" dirty="0" err="1" smtClean="0">
                <a:ea typeface="宋体" charset="-122"/>
              </a:rPr>
              <a:t>kecil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sebagai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kandidat</a:t>
            </a:r>
            <a:r>
              <a:rPr lang="en-US" altLang="zh-CN" sz="1800" dirty="0" smtClean="0">
                <a:ea typeface="宋体" charset="-122"/>
              </a:rPr>
              <a:t> outlier</a:t>
            </a:r>
          </a:p>
          <a:p>
            <a:pPr lvl="1" eaLnBrk="1" hangingPunct="1"/>
            <a:r>
              <a:rPr lang="en-US" altLang="zh-CN" sz="1800" dirty="0" err="1" smtClean="0">
                <a:ea typeface="宋体" charset="-122"/>
              </a:rPr>
              <a:t>Hitung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jarak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antara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titik-titik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kandidat</a:t>
            </a:r>
            <a:r>
              <a:rPr lang="en-US" altLang="zh-CN" sz="1800" dirty="0" smtClean="0">
                <a:ea typeface="宋体" charset="-122"/>
              </a:rPr>
              <a:t> outlier </a:t>
            </a:r>
            <a:r>
              <a:rPr lang="en-US" altLang="zh-CN" sz="1800" dirty="0" err="1" smtClean="0">
                <a:ea typeface="宋体" charset="-122"/>
              </a:rPr>
              <a:t>dengan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titik-titik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yg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berada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pada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klaster</a:t>
            </a:r>
            <a:r>
              <a:rPr lang="en-US" altLang="zh-CN" sz="1800" dirty="0" smtClean="0">
                <a:ea typeface="宋体" charset="-122"/>
              </a:rPr>
              <a:t> non-</a:t>
            </a:r>
            <a:r>
              <a:rPr lang="en-US" altLang="zh-CN" sz="1800" dirty="0" err="1" smtClean="0">
                <a:ea typeface="宋体" charset="-122"/>
              </a:rPr>
              <a:t>kandidat</a:t>
            </a:r>
            <a:r>
              <a:rPr lang="en-US" altLang="zh-CN" sz="1800" dirty="0" smtClean="0">
                <a:ea typeface="宋体" charset="-122"/>
              </a:rPr>
              <a:t>. </a:t>
            </a:r>
          </a:p>
          <a:p>
            <a:pPr lvl="2" eaLnBrk="1" hangingPunct="1"/>
            <a:r>
              <a:rPr lang="en-US" altLang="zh-CN" sz="1800" dirty="0" err="1" smtClean="0">
                <a:ea typeface="宋体" charset="-122"/>
              </a:rPr>
              <a:t>Jika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titik-titik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kandidat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terletak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jauh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dari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semua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titik-titik</a:t>
            </a:r>
            <a:r>
              <a:rPr lang="en-US" altLang="zh-CN" sz="1800" dirty="0" smtClean="0">
                <a:ea typeface="宋体" charset="-122"/>
              </a:rPr>
              <a:t> non </a:t>
            </a:r>
            <a:r>
              <a:rPr lang="en-US" altLang="zh-CN" sz="1800" dirty="0" err="1" smtClean="0">
                <a:ea typeface="宋体" charset="-122"/>
              </a:rPr>
              <a:t>kandidat</a:t>
            </a:r>
            <a:r>
              <a:rPr lang="en-US" altLang="zh-CN" sz="1800" dirty="0" smtClean="0">
                <a:ea typeface="宋体" charset="-122"/>
              </a:rPr>
              <a:t>, </a:t>
            </a:r>
            <a:r>
              <a:rPr lang="en-US" altLang="zh-CN" sz="1800" dirty="0" err="1" smtClean="0">
                <a:ea typeface="宋体" charset="-122"/>
              </a:rPr>
              <a:t>maka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titik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kandidat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tsb</a:t>
            </a:r>
            <a:r>
              <a:rPr lang="en-US" altLang="zh-CN" sz="1800" dirty="0" smtClean="0">
                <a:ea typeface="宋体" charset="-122"/>
              </a:rPr>
              <a:t> </a:t>
            </a:r>
            <a:r>
              <a:rPr lang="en-US" altLang="zh-CN" sz="1800" dirty="0" err="1" smtClean="0">
                <a:ea typeface="宋体" charset="-122"/>
              </a:rPr>
              <a:t>adalah</a:t>
            </a:r>
            <a:r>
              <a:rPr lang="en-US" altLang="zh-CN" sz="1800" dirty="0" smtClean="0">
                <a:ea typeface="宋体" charset="-122"/>
              </a:rPr>
              <a:t> outlier</a:t>
            </a:r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890B9D-EB87-4B91-A670-CCAA7DEB5CBE}" type="slidenum">
              <a:rPr lang="en-US"/>
              <a:pPr/>
              <a:t>21</a:t>
            </a:fld>
            <a:endParaRPr lang="en-US"/>
          </a:p>
        </p:txBody>
      </p:sp>
      <p:grpSp>
        <p:nvGrpSpPr>
          <p:cNvPr id="18438" name="Group 4"/>
          <p:cNvGrpSpPr>
            <a:grpSpLocks/>
          </p:cNvGrpSpPr>
          <p:nvPr/>
        </p:nvGrpSpPr>
        <p:grpSpPr bwMode="auto">
          <a:xfrm>
            <a:off x="5638800" y="1676400"/>
            <a:ext cx="3276600" cy="4141788"/>
            <a:chOff x="3264" y="1231"/>
            <a:chExt cx="2352" cy="1937"/>
          </a:xfrm>
        </p:grpSpPr>
        <p:pic>
          <p:nvPicPr>
            <p:cNvPr id="18439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64" y="1231"/>
              <a:ext cx="2352" cy="19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18440" name="Oval 6"/>
            <p:cNvSpPr>
              <a:spLocks noChangeArrowheads="1"/>
            </p:cNvSpPr>
            <p:nvPr/>
          </p:nvSpPr>
          <p:spPr bwMode="auto">
            <a:xfrm>
              <a:off x="3552" y="2011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Oval 7"/>
            <p:cNvSpPr>
              <a:spLocks noChangeArrowheads="1"/>
            </p:cNvSpPr>
            <p:nvPr/>
          </p:nvSpPr>
          <p:spPr bwMode="auto">
            <a:xfrm>
              <a:off x="4752" y="1957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Oval 8"/>
            <p:cNvSpPr>
              <a:spLocks noChangeArrowheads="1"/>
            </p:cNvSpPr>
            <p:nvPr/>
          </p:nvSpPr>
          <p:spPr bwMode="auto">
            <a:xfrm>
              <a:off x="5424" y="2683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Oval 9"/>
            <p:cNvSpPr>
              <a:spLocks noChangeArrowheads="1"/>
            </p:cNvSpPr>
            <p:nvPr/>
          </p:nvSpPr>
          <p:spPr bwMode="auto">
            <a:xfrm>
              <a:off x="4016" y="2779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Oval 10"/>
            <p:cNvSpPr>
              <a:spLocks noChangeArrowheads="1"/>
            </p:cNvSpPr>
            <p:nvPr/>
          </p:nvSpPr>
          <p:spPr bwMode="auto">
            <a:xfrm>
              <a:off x="3392" y="1771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Line 11"/>
            <p:cNvSpPr>
              <a:spLocks noChangeShapeType="1"/>
            </p:cNvSpPr>
            <p:nvPr/>
          </p:nvSpPr>
          <p:spPr bwMode="auto">
            <a:xfrm flipH="1">
              <a:off x="4224" y="2011"/>
              <a:ext cx="576" cy="96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12"/>
            <p:cNvSpPr>
              <a:spLocks noChangeShapeType="1"/>
            </p:cNvSpPr>
            <p:nvPr/>
          </p:nvSpPr>
          <p:spPr bwMode="auto">
            <a:xfrm>
              <a:off x="4800" y="2011"/>
              <a:ext cx="48" cy="76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13"/>
            <p:cNvSpPr>
              <a:spLocks noChangeShapeType="1"/>
            </p:cNvSpPr>
            <p:nvPr/>
          </p:nvSpPr>
          <p:spPr bwMode="auto">
            <a:xfrm flipV="1">
              <a:off x="4800" y="1627"/>
              <a:ext cx="384" cy="384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4"/>
            <p:cNvSpPr>
              <a:spLocks noChangeShapeType="1"/>
            </p:cNvSpPr>
            <p:nvPr/>
          </p:nvSpPr>
          <p:spPr bwMode="auto">
            <a:xfrm>
              <a:off x="4800" y="2011"/>
              <a:ext cx="672" cy="72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Line 15"/>
            <p:cNvSpPr>
              <a:spLocks noChangeShapeType="1"/>
            </p:cNvSpPr>
            <p:nvPr/>
          </p:nvSpPr>
          <p:spPr bwMode="auto">
            <a:xfrm flipH="1">
              <a:off x="3744" y="2011"/>
              <a:ext cx="1056" cy="336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smtClean="0"/>
              <a:t>Kelebihan &amp; Kekurangan Clustering Based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Dapat menggunakan berbagai teknik clustering, sehingga proses deteksi outlier menjadi efisien</a:t>
            </a:r>
          </a:p>
          <a:p>
            <a:pPr eaLnBrk="1" hangingPunct="1"/>
            <a:r>
              <a:rPr lang="en-US" smtClean="0"/>
              <a:t>Namun sangat bergantung pula pada pemilihan nilai parameter, mis pemilihan nilai k jika menggunakan algoritma K-Means</a:t>
            </a:r>
          </a:p>
          <a:p>
            <a:pPr eaLnBrk="1" hangingPunct="1"/>
            <a:r>
              <a:rPr lang="en-US" smtClean="0"/>
              <a:t>Beberapa algoritma klastering hanya sesuai dengan tipe data tertentu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B3CEE-FC7F-4065-AD23-E6134AECCD9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600" dirty="0" smtClean="0"/>
              <a:t>Deviation-Based Approach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dirty="0" err="1" smtClean="0"/>
              <a:t>Mengidentifikasi</a:t>
            </a:r>
            <a:r>
              <a:rPr lang="en-US" sz="2000" dirty="0" smtClean="0"/>
              <a:t> outliers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</a:t>
            </a:r>
            <a:r>
              <a:rPr lang="en-US" sz="2000" dirty="0" smtClean="0"/>
              <a:t> </a:t>
            </a:r>
            <a:r>
              <a:rPr lang="en-US" sz="2000" dirty="0" err="1" smtClean="0"/>
              <a:t>utama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objek-objek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grup</a:t>
            </a:r>
            <a:endParaRPr lang="en-US" sz="2000" dirty="0" smtClean="0"/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dirty="0" err="1" smtClean="0"/>
              <a:t>Objek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“</a:t>
            </a:r>
            <a:r>
              <a:rPr lang="en-US" sz="2000" dirty="0" err="1" smtClean="0"/>
              <a:t>deviasi</a:t>
            </a:r>
            <a:r>
              <a:rPr lang="en-US" sz="2000" dirty="0" smtClean="0"/>
              <a:t>” 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deskripsi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,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dianggap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outlier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dirty="0" err="1" smtClean="0"/>
              <a:t>Teknik</a:t>
            </a:r>
            <a:r>
              <a:rPr lang="en-US" sz="2000" dirty="0" smtClean="0"/>
              <a:t> sequential exception </a:t>
            </a:r>
          </a:p>
          <a:p>
            <a:pPr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dirty="0" err="1" smtClean="0"/>
              <a:t>Mensimulasikan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membedakan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 yang “</a:t>
            </a:r>
            <a:r>
              <a:rPr lang="en-US" sz="2000" dirty="0" err="1" smtClean="0"/>
              <a:t>berbeda</a:t>
            </a:r>
            <a:r>
              <a:rPr lang="en-US" sz="2000" dirty="0" smtClean="0"/>
              <a:t>”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sederetan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 “normal” (</a:t>
            </a:r>
            <a:r>
              <a:rPr lang="en-US" sz="2000" dirty="0" err="1" smtClean="0"/>
              <a:t>perbandingan</a:t>
            </a:r>
            <a:r>
              <a:rPr lang="en-US" sz="2000" dirty="0" smtClean="0"/>
              <a:t> </a:t>
            </a:r>
            <a:r>
              <a:rPr lang="en-US" sz="2000" dirty="0" err="1" smtClean="0"/>
              <a:t>setahap</a:t>
            </a:r>
            <a:r>
              <a:rPr lang="en-US" sz="2000" dirty="0" smtClean="0"/>
              <a:t> demi </a:t>
            </a:r>
            <a:r>
              <a:rPr lang="en-US" sz="2000" dirty="0" err="1" smtClean="0"/>
              <a:t>setahap</a:t>
            </a:r>
            <a:r>
              <a:rPr lang="en-US" sz="2000" dirty="0" smtClean="0"/>
              <a:t>/</a:t>
            </a:r>
            <a:r>
              <a:rPr lang="en-US" sz="2000" dirty="0" err="1" smtClean="0"/>
              <a:t>bagian</a:t>
            </a:r>
            <a:r>
              <a:rPr lang="en-US" sz="2000" dirty="0" smtClean="0"/>
              <a:t> per </a:t>
            </a:r>
            <a:r>
              <a:rPr lang="en-US" sz="2000" dirty="0" err="1" smtClean="0"/>
              <a:t>bagian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dirty="0" err="1" smtClean="0"/>
              <a:t>Teknik</a:t>
            </a:r>
            <a:r>
              <a:rPr lang="en-US" sz="2000" dirty="0" smtClean="0"/>
              <a:t> OLAP data cube</a:t>
            </a:r>
          </a:p>
          <a:p>
            <a:pPr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dirty="0" err="1" smtClean="0"/>
              <a:t>Menggunakan</a:t>
            </a:r>
            <a:r>
              <a:rPr lang="en-US" sz="2000" dirty="0" smtClean="0"/>
              <a:t> data cubes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daerah-daerah</a:t>
            </a:r>
            <a:r>
              <a:rPr lang="en-US" sz="2000" dirty="0" smtClean="0"/>
              <a:t> </a:t>
            </a:r>
            <a:r>
              <a:rPr lang="en-US" sz="2000" dirty="0" err="1" smtClean="0"/>
              <a:t>anomali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data </a:t>
            </a:r>
            <a:r>
              <a:rPr lang="en-US" sz="2000" dirty="0" err="1" smtClean="0"/>
              <a:t>multidi</a:t>
            </a:r>
            <a:r>
              <a:rPr lang="en-US" sz="2000" dirty="0" smtClean="0"/>
              <a:t> </a:t>
            </a:r>
            <a:r>
              <a:rPr lang="en-US" sz="2000" dirty="0" err="1" smtClean="0"/>
              <a:t>mensional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107900-7BF9-4224-85E9-7BCC5F0BDA60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Kasus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err="1"/>
              <a:t>Sebagai</a:t>
            </a:r>
            <a:r>
              <a:rPr lang="en-AU" dirty="0"/>
              <a:t> </a:t>
            </a:r>
            <a:r>
              <a:rPr lang="en-AU" dirty="0" err="1"/>
              <a:t>contoh</a:t>
            </a:r>
            <a:r>
              <a:rPr lang="en-AU" dirty="0"/>
              <a:t> </a:t>
            </a:r>
            <a:r>
              <a:rPr lang="en-AU" dirty="0" err="1"/>
              <a:t>kasus</a:t>
            </a:r>
            <a:r>
              <a:rPr lang="en-AU" dirty="0"/>
              <a:t> kali </a:t>
            </a:r>
            <a:r>
              <a:rPr lang="en-AU" dirty="0" err="1"/>
              <a:t>ini</a:t>
            </a:r>
            <a:r>
              <a:rPr lang="en-AU" dirty="0"/>
              <a:t>, </a:t>
            </a:r>
            <a:r>
              <a:rPr lang="en-AU" dirty="0" err="1"/>
              <a:t>saya</a:t>
            </a:r>
            <a:r>
              <a:rPr lang="en-AU" dirty="0"/>
              <a:t> </a:t>
            </a:r>
            <a:r>
              <a:rPr lang="en-AU" dirty="0" err="1"/>
              <a:t>mengambil</a:t>
            </a:r>
            <a:r>
              <a:rPr lang="en-AU" dirty="0"/>
              <a:t> </a:t>
            </a:r>
            <a:r>
              <a:rPr lang="en-AU" dirty="0" err="1"/>
              <a:t>contoh</a:t>
            </a:r>
            <a:r>
              <a:rPr lang="en-AU" dirty="0"/>
              <a:t> </a:t>
            </a:r>
            <a:r>
              <a:rPr lang="en-AU" dirty="0" err="1"/>
              <a:t>pada</a:t>
            </a:r>
            <a:r>
              <a:rPr lang="en-AU" dirty="0"/>
              <a:t> </a:t>
            </a:r>
            <a:r>
              <a:rPr lang="en-AU" dirty="0" err="1"/>
              <a:t>penjualan</a:t>
            </a:r>
            <a:r>
              <a:rPr lang="en-AU" dirty="0"/>
              <a:t> BBM </a:t>
            </a:r>
            <a:r>
              <a:rPr lang="en-AU" dirty="0" err="1"/>
              <a:t>jenis</a:t>
            </a:r>
            <a:r>
              <a:rPr lang="en-AU" dirty="0"/>
              <a:t> premium di SPBU. </a:t>
            </a:r>
            <a:r>
              <a:rPr lang="en-AU" dirty="0" err="1"/>
              <a:t>Misalnya</a:t>
            </a:r>
            <a:r>
              <a:rPr lang="en-AU" dirty="0"/>
              <a:t>, </a:t>
            </a:r>
            <a:r>
              <a:rPr lang="en-AU" dirty="0" err="1"/>
              <a:t>sebuah</a:t>
            </a:r>
            <a:r>
              <a:rPr lang="en-AU" dirty="0"/>
              <a:t> SPBU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satu</a:t>
            </a:r>
            <a:r>
              <a:rPr lang="en-AU" dirty="0"/>
              <a:t> </a:t>
            </a:r>
            <a:r>
              <a:rPr lang="en-AU" dirty="0" err="1"/>
              <a:t>bulan</a:t>
            </a:r>
            <a:r>
              <a:rPr lang="en-AU" dirty="0"/>
              <a:t> </a:t>
            </a:r>
            <a:r>
              <a:rPr lang="en-AU" dirty="0" err="1"/>
              <a:t>bisa</a:t>
            </a:r>
            <a:r>
              <a:rPr lang="en-AU" dirty="0"/>
              <a:t> </a:t>
            </a:r>
            <a:r>
              <a:rPr lang="en-AU" dirty="0" err="1"/>
              <a:t>menjual</a:t>
            </a:r>
            <a:r>
              <a:rPr lang="en-AU" dirty="0"/>
              <a:t> premium </a:t>
            </a:r>
            <a:r>
              <a:rPr lang="en-AU" dirty="0" err="1"/>
              <a:t>kurang</a:t>
            </a:r>
            <a:r>
              <a:rPr lang="en-AU" dirty="0"/>
              <a:t>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sebanyak</a:t>
            </a:r>
            <a:r>
              <a:rPr lang="en-AU" dirty="0"/>
              <a:t> 150.000 </a:t>
            </a:r>
            <a:r>
              <a:rPr lang="en-AU" dirty="0" err="1"/>
              <a:t>liter</a:t>
            </a:r>
            <a:r>
              <a:rPr lang="en-AU" dirty="0"/>
              <a:t>. Di </a:t>
            </a:r>
            <a:r>
              <a:rPr lang="en-AU" dirty="0" err="1"/>
              <a:t>sini</a:t>
            </a:r>
            <a:r>
              <a:rPr lang="en-AU" dirty="0"/>
              <a:t> </a:t>
            </a:r>
            <a:r>
              <a:rPr lang="en-AU" dirty="0" err="1"/>
              <a:t>saya</a:t>
            </a:r>
            <a:r>
              <a:rPr lang="en-AU" dirty="0"/>
              <a:t>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perkecil</a:t>
            </a:r>
            <a:r>
              <a:rPr lang="en-AU" dirty="0"/>
              <a:t> </a:t>
            </a:r>
            <a:r>
              <a:rPr lang="en-AU" dirty="0" err="1"/>
              <a:t>menjadi</a:t>
            </a:r>
            <a:r>
              <a:rPr lang="en-AU" dirty="0"/>
              <a:t> </a:t>
            </a:r>
            <a:r>
              <a:rPr lang="en-AU" dirty="0" err="1"/>
              <a:t>satu</a:t>
            </a:r>
            <a:r>
              <a:rPr lang="en-AU" dirty="0"/>
              <a:t> </a:t>
            </a:r>
            <a:r>
              <a:rPr lang="en-AU" dirty="0" err="1"/>
              <a:t>minggu</a:t>
            </a:r>
            <a:r>
              <a:rPr lang="en-AU" dirty="0"/>
              <a:t>, di mana </a:t>
            </a:r>
            <a:r>
              <a:rPr lang="en-AU" dirty="0" err="1"/>
              <a:t>ada</a:t>
            </a:r>
            <a:r>
              <a:rPr lang="en-AU" dirty="0"/>
              <a:t> </a:t>
            </a:r>
            <a:r>
              <a:rPr lang="en-AU" dirty="0" err="1"/>
              <a:t>satu</a:t>
            </a:r>
            <a:r>
              <a:rPr lang="en-AU" dirty="0"/>
              <a:t> </a:t>
            </a:r>
            <a:r>
              <a:rPr lang="en-AU" dirty="0" err="1"/>
              <a:t>hari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seminggu</a:t>
            </a:r>
            <a:r>
              <a:rPr lang="en-AU" dirty="0"/>
              <a:t> </a:t>
            </a:r>
            <a:r>
              <a:rPr lang="en-AU" dirty="0" err="1"/>
              <a:t>tersebut</a:t>
            </a:r>
            <a:r>
              <a:rPr lang="en-AU" dirty="0"/>
              <a:t> </a:t>
            </a:r>
            <a:r>
              <a:rPr lang="en-AU" dirty="0" err="1"/>
              <a:t>ada</a:t>
            </a:r>
            <a:r>
              <a:rPr lang="en-AU" dirty="0"/>
              <a:t> </a:t>
            </a:r>
            <a:r>
              <a:rPr lang="en-AU" dirty="0" err="1"/>
              <a:t>penjualan</a:t>
            </a:r>
            <a:r>
              <a:rPr lang="en-AU" dirty="0"/>
              <a:t> yang lain </a:t>
            </a:r>
            <a:r>
              <a:rPr lang="en-AU" dirty="0" err="1"/>
              <a:t>dibandingkan</a:t>
            </a:r>
            <a:r>
              <a:rPr lang="en-AU" dirty="0"/>
              <a:t> </a:t>
            </a:r>
            <a:r>
              <a:rPr lang="en-AU" dirty="0" err="1"/>
              <a:t>hari-hari</a:t>
            </a:r>
            <a:r>
              <a:rPr lang="en-AU" dirty="0"/>
              <a:t> </a:t>
            </a:r>
            <a:r>
              <a:rPr lang="en-AU" dirty="0" err="1"/>
              <a:t>lainnya</a:t>
            </a:r>
            <a:r>
              <a:rPr lang="en-AU" dirty="0"/>
              <a:t>. </a:t>
            </a:r>
            <a:r>
              <a:rPr lang="en-AU" dirty="0" err="1"/>
              <a:t>Datanya</a:t>
            </a:r>
            <a:r>
              <a:rPr lang="en-AU" dirty="0"/>
              <a:t> </a:t>
            </a:r>
            <a:r>
              <a:rPr lang="en-AU" dirty="0" err="1"/>
              <a:t>bisa</a:t>
            </a:r>
            <a:r>
              <a:rPr lang="en-AU" dirty="0"/>
              <a:t> di </a:t>
            </a:r>
            <a:r>
              <a:rPr lang="en-AU" dirty="0" err="1"/>
              <a:t>lihat</a:t>
            </a:r>
            <a:r>
              <a:rPr lang="en-AU" dirty="0"/>
              <a:t> </a:t>
            </a:r>
            <a:r>
              <a:rPr lang="en-AU" dirty="0" err="1"/>
              <a:t>pada</a:t>
            </a:r>
            <a:r>
              <a:rPr lang="en-AU" dirty="0"/>
              <a:t> </a:t>
            </a:r>
            <a:r>
              <a:rPr lang="en-AU" dirty="0" err="1"/>
              <a:t>tabel</a:t>
            </a:r>
            <a:r>
              <a:rPr lang="en-AU" dirty="0"/>
              <a:t> di </a:t>
            </a:r>
            <a:r>
              <a:rPr lang="en-AU" dirty="0" err="1"/>
              <a:t>bawah</a:t>
            </a:r>
            <a:r>
              <a:rPr lang="en-AU" dirty="0"/>
              <a:t> </a:t>
            </a:r>
            <a:r>
              <a:rPr lang="en-AU" dirty="0" err="1"/>
              <a:t>ini</a:t>
            </a:r>
            <a:r>
              <a:rPr lang="en-AU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5710C-3C6C-4751-A142-6D7C87A7933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75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5710C-3C6C-4751-A142-6D7C87A7933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14599"/>
            <a:ext cx="5638800" cy="351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0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smtClean="0"/>
              <a:t>Manfaat Menggunakan Analisis Outlier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Deteksi penyalahgunaan kartu kredit</a:t>
            </a:r>
          </a:p>
          <a:p>
            <a:pPr eaLnBrk="1" hangingPunct="1"/>
            <a:r>
              <a:rPr lang="en-US" smtClean="0"/>
              <a:t>Deteksi adanya penyusupan pada jaringan komunikasi</a:t>
            </a:r>
          </a:p>
          <a:p>
            <a:pPr eaLnBrk="1" hangingPunct="1"/>
            <a:r>
              <a:rPr lang="en-US" smtClean="0"/>
              <a:t>Analisis Medis</a:t>
            </a:r>
          </a:p>
          <a:p>
            <a:pPr eaLnBrk="1" hangingPunct="1"/>
            <a:r>
              <a:rPr lang="en-US" smtClean="0"/>
              <a:t>Segmentasi data pelanggan</a:t>
            </a:r>
          </a:p>
          <a:p>
            <a:pPr eaLnBrk="1" hangingPunct="1"/>
            <a:r>
              <a:rPr lang="en-US" smtClean="0"/>
              <a:t>dsb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0E1847-D5E3-4A16-8BB5-67FB9979FA2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Penyebab adanya Outlier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berasal dari sumber yang berbeda</a:t>
            </a:r>
          </a:p>
          <a:p>
            <a:pPr eaLnBrk="1" hangingPunct="1"/>
            <a:r>
              <a:rPr lang="en-US" smtClean="0"/>
              <a:t>Variasi natural data itu sendiri</a:t>
            </a:r>
          </a:p>
          <a:p>
            <a:pPr eaLnBrk="1" hangingPunct="1"/>
            <a:r>
              <a:rPr lang="en-US" smtClean="0"/>
              <a:t>Error pada saat pengukuran atau pengumpulan data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E3A7FC-AD8C-43E1-876D-07D2B40B468A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Skema Analisis Outlier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Bangun profil dari data “normal”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Bisa berupa pola atau deskripsi statistik dari populasi data secara keseluruhan</a:t>
            </a:r>
          </a:p>
          <a:p>
            <a:pPr eaLnBrk="1" hangingPunct="1"/>
            <a:r>
              <a:rPr lang="en-US" smtClean="0"/>
              <a:t>Gunakan profil tsb untuk mendeteksi anomali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Data anomali memiliki karakteristik yang sangat berbeda dengan profil data normal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6AD402-6C92-4BB7-B548-6D5C5CF849F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Pendekatan Analisis Outlier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Pendekatan Grafis</a:t>
            </a:r>
          </a:p>
          <a:p>
            <a:pPr eaLnBrk="1" hangingPunct="1"/>
            <a:r>
              <a:rPr lang="en-US" smtClean="0"/>
              <a:t>Model Based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contoh : Statistical Approach</a:t>
            </a:r>
          </a:p>
          <a:p>
            <a:pPr eaLnBrk="1" hangingPunct="1"/>
            <a:r>
              <a:rPr lang="en-US" smtClean="0"/>
              <a:t>Distance Based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Data direpresentasikan dalam bentuk vektor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contoh : Nearest Neighbor based, Density Based, Clustering Based</a:t>
            </a:r>
          </a:p>
          <a:p>
            <a:pPr eaLnBrk="1" hangingPunct="1"/>
            <a:r>
              <a:rPr lang="en-US" smtClean="0"/>
              <a:t>Deviation Based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1F611-536F-4B2C-B767-517475301A15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endParaRPr 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Misalkan dengan menggunakan Box Plot (1D), scatter plot (2 D) spin plot (3D)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F29276-6191-46ED-A952-798EE2CB18E7}" type="slidenum">
              <a:rPr lang="en-US"/>
              <a:pPr/>
              <a:t>7</a:t>
            </a:fld>
            <a:endParaRPr lang="en-US"/>
          </a:p>
        </p:txBody>
      </p:sp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352800"/>
            <a:ext cx="3511550" cy="2957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12295" name="Picture 5" descr="boxplo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971800"/>
            <a:ext cx="2576513" cy="2497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Grafis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/>
              <a:t>contoh</a:t>
            </a:r>
            <a:r>
              <a:rPr lang="en-AU" dirty="0"/>
              <a:t> </a:t>
            </a:r>
            <a:r>
              <a:rPr lang="en-AU" dirty="0" err="1"/>
              <a:t>kasus</a:t>
            </a:r>
            <a:r>
              <a:rPr lang="en-AU" dirty="0"/>
              <a:t> outlier </a:t>
            </a:r>
            <a:r>
              <a:rPr lang="en-AU" dirty="0" err="1"/>
              <a:t>pada</a:t>
            </a:r>
            <a:r>
              <a:rPr lang="en-AU" dirty="0"/>
              <a:t> </a:t>
            </a:r>
            <a:r>
              <a:rPr lang="en-AU" dirty="0" err="1"/>
              <a:t>penjualan</a:t>
            </a:r>
            <a:r>
              <a:rPr lang="en-AU" dirty="0"/>
              <a:t> </a:t>
            </a:r>
            <a:r>
              <a:rPr lang="en-AU" dirty="0" err="1"/>
              <a:t>kue</a:t>
            </a:r>
            <a:r>
              <a:rPr lang="en-AU" dirty="0"/>
              <a:t> </a:t>
            </a:r>
            <a:r>
              <a:rPr lang="en-AU" dirty="0" err="1"/>
              <a:t>kering</a:t>
            </a:r>
            <a:r>
              <a:rPr lang="en-AU" dirty="0"/>
              <a:t> yang </a:t>
            </a:r>
            <a:r>
              <a:rPr lang="en-AU" dirty="0" err="1"/>
              <a:t>dikemas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kemasan</a:t>
            </a:r>
            <a:r>
              <a:rPr lang="en-AU" dirty="0"/>
              <a:t> </a:t>
            </a:r>
            <a:r>
              <a:rPr lang="en-AU" dirty="0" err="1"/>
              <a:t>toples</a:t>
            </a:r>
            <a:r>
              <a:rPr lang="en-AU" dirty="0"/>
              <a:t> </a:t>
            </a:r>
            <a:r>
              <a:rPr lang="en-AU" dirty="0" err="1"/>
              <a:t>Pada</a:t>
            </a:r>
            <a:r>
              <a:rPr lang="en-AU" dirty="0"/>
              <a:t> </a:t>
            </a:r>
            <a:r>
              <a:rPr lang="en-AU" dirty="0" err="1"/>
              <a:t>tahun</a:t>
            </a:r>
            <a:r>
              <a:rPr lang="en-AU" dirty="0"/>
              <a:t> 2011. </a:t>
            </a:r>
            <a:r>
              <a:rPr lang="en-AU" dirty="0" err="1"/>
              <a:t>Setiap</a:t>
            </a:r>
            <a:r>
              <a:rPr lang="en-AU" dirty="0"/>
              <a:t> </a:t>
            </a:r>
            <a:r>
              <a:rPr lang="en-AU" dirty="0" err="1"/>
              <a:t>bulan</a:t>
            </a:r>
            <a:r>
              <a:rPr lang="en-AU" dirty="0"/>
              <a:t>, rata-rata </a:t>
            </a:r>
            <a:r>
              <a:rPr lang="en-AU" dirty="0" err="1"/>
              <a:t>penjualan</a:t>
            </a:r>
            <a:r>
              <a:rPr lang="en-AU" dirty="0"/>
              <a:t> </a:t>
            </a:r>
            <a:r>
              <a:rPr lang="en-AU" dirty="0" err="1"/>
              <a:t>kue</a:t>
            </a:r>
            <a:r>
              <a:rPr lang="en-AU" dirty="0"/>
              <a:t> </a:t>
            </a:r>
            <a:r>
              <a:rPr lang="en-AU" dirty="0" err="1"/>
              <a:t>kering</a:t>
            </a:r>
            <a:r>
              <a:rPr lang="en-AU" dirty="0"/>
              <a:t> </a:t>
            </a:r>
            <a:r>
              <a:rPr lang="en-AU" dirty="0" err="1"/>
              <a:t>mencapai</a:t>
            </a:r>
            <a:r>
              <a:rPr lang="en-AU" dirty="0"/>
              <a:t> 300-400 </a:t>
            </a:r>
            <a:r>
              <a:rPr lang="en-AU" dirty="0" err="1"/>
              <a:t>toples</a:t>
            </a:r>
            <a:r>
              <a:rPr lang="en-AU" dirty="0"/>
              <a:t>. </a:t>
            </a:r>
            <a:r>
              <a:rPr lang="en-AU" dirty="0" err="1"/>
              <a:t>namun</a:t>
            </a:r>
            <a:r>
              <a:rPr lang="en-AU" dirty="0"/>
              <a:t> di </a:t>
            </a:r>
            <a:r>
              <a:rPr lang="en-AU" dirty="0" err="1"/>
              <a:t>bulan</a:t>
            </a:r>
            <a:r>
              <a:rPr lang="en-AU" dirty="0"/>
              <a:t> September, </a:t>
            </a:r>
            <a:r>
              <a:rPr lang="en-AU" dirty="0" err="1"/>
              <a:t>penjualan</a:t>
            </a:r>
            <a:r>
              <a:rPr lang="en-AU" dirty="0"/>
              <a:t> </a:t>
            </a:r>
            <a:r>
              <a:rPr lang="en-AU" dirty="0" err="1"/>
              <a:t>kue</a:t>
            </a:r>
            <a:r>
              <a:rPr lang="en-AU" dirty="0"/>
              <a:t> </a:t>
            </a:r>
            <a:r>
              <a:rPr lang="en-AU" dirty="0" err="1"/>
              <a:t>kering</a:t>
            </a:r>
            <a:r>
              <a:rPr lang="en-AU" dirty="0"/>
              <a:t> </a:t>
            </a:r>
            <a:r>
              <a:rPr lang="en-AU" dirty="0" err="1"/>
              <a:t>mencapai</a:t>
            </a:r>
            <a:r>
              <a:rPr lang="en-AU" dirty="0"/>
              <a:t> 704 </a:t>
            </a:r>
            <a:r>
              <a:rPr lang="en-AU" dirty="0" err="1"/>
              <a:t>toples</a:t>
            </a:r>
            <a:r>
              <a:rPr lang="en-AU" dirty="0"/>
              <a:t>.</a:t>
            </a:r>
          </a:p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5710C-3C6C-4751-A142-6D7C87A793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2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Grafis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623" y="2209800"/>
            <a:ext cx="6777317" cy="3508977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5710C-3C6C-4751-A142-6D7C87A793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01389"/>
            <a:ext cx="2690758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401389"/>
            <a:ext cx="41148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6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3286</TotalTime>
  <Words>1106</Words>
  <Application>Microsoft Office PowerPoint</Application>
  <PresentationFormat>On-screen Show (4:3)</PresentationFormat>
  <Paragraphs>135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Austin</vt:lpstr>
      <vt:lpstr>Equation</vt:lpstr>
      <vt:lpstr>Analisis Outlier</vt:lpstr>
      <vt:lpstr>Definisi</vt:lpstr>
      <vt:lpstr>Manfaat Menggunakan Analisis Outlier</vt:lpstr>
      <vt:lpstr>Penyebab adanya Outlier</vt:lpstr>
      <vt:lpstr>Skema Analisis Outlier</vt:lpstr>
      <vt:lpstr>Pendekatan Analisis Outlier</vt:lpstr>
      <vt:lpstr>Pendekatan Grafis</vt:lpstr>
      <vt:lpstr>Pendekatan Grafis</vt:lpstr>
      <vt:lpstr>Pendekatan Grafis</vt:lpstr>
      <vt:lpstr>Pendekatan Grafis</vt:lpstr>
      <vt:lpstr>Kekurangan Pendekatan Grafis</vt:lpstr>
      <vt:lpstr>Pendekatan Statistik</vt:lpstr>
      <vt:lpstr>Pendekatan Statistik</vt:lpstr>
      <vt:lpstr>Kelebihan  &amp; Kekurangan Pendekatan Statistik </vt:lpstr>
      <vt:lpstr>Nearest-Neighbor Based</vt:lpstr>
      <vt:lpstr>Kelebihan &amp; Kekurangan Nearest_Neighbor Approach</vt:lpstr>
      <vt:lpstr>Density Based</vt:lpstr>
      <vt:lpstr>Density Based</vt:lpstr>
      <vt:lpstr>Density-based:  LOF (Local Outlier Factor) approach</vt:lpstr>
      <vt:lpstr>Kelebihan &amp; Kekurangan Density Based</vt:lpstr>
      <vt:lpstr>Clustering-Based</vt:lpstr>
      <vt:lpstr>Kelebihan &amp; Kekurangan Clustering Based</vt:lpstr>
      <vt:lpstr>Deviation-Based Approach</vt:lpstr>
      <vt:lpstr>Kasus</vt:lpstr>
      <vt:lpstr>PowerPoint Presentation</vt:lpstr>
    </vt:vector>
  </TitlesOfParts>
  <Company>nbv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Outlier</dc:title>
  <dc:creator>Imelda</dc:creator>
  <cp:lastModifiedBy>User</cp:lastModifiedBy>
  <cp:revision>27</cp:revision>
  <dcterms:created xsi:type="dcterms:W3CDTF">2009-11-23T07:29:33Z</dcterms:created>
  <dcterms:modified xsi:type="dcterms:W3CDTF">2013-12-02T01:21:45Z</dcterms:modified>
</cp:coreProperties>
</file>